
<file path=[Content_Types].xml><?xml version="1.0" encoding="utf-8"?>
<Types xmlns="http://schemas.openxmlformats.org/package/2006/content-types">
  <Default Extension="emf" ContentType="image/x-emf"/>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9"/>
  </p:notesMasterIdLst>
  <p:sldIdLst>
    <p:sldId id="256" r:id="rId2"/>
    <p:sldId id="257" r:id="rId3"/>
    <p:sldId id="261" r:id="rId4"/>
    <p:sldId id="300" r:id="rId5"/>
    <p:sldId id="259" r:id="rId6"/>
    <p:sldId id="301" r:id="rId7"/>
    <p:sldId id="258" r:id="rId8"/>
    <p:sldId id="302" r:id="rId9"/>
    <p:sldId id="315" r:id="rId10"/>
    <p:sldId id="260" r:id="rId11"/>
    <p:sldId id="303" r:id="rId12"/>
    <p:sldId id="262" r:id="rId13"/>
    <p:sldId id="319" r:id="rId14"/>
    <p:sldId id="264" r:id="rId15"/>
    <p:sldId id="314" r:id="rId16"/>
    <p:sldId id="265" r:id="rId17"/>
    <p:sldId id="306" r:id="rId18"/>
    <p:sldId id="266" r:id="rId19"/>
    <p:sldId id="267" r:id="rId20"/>
    <p:sldId id="268" r:id="rId21"/>
    <p:sldId id="269" r:id="rId22"/>
    <p:sldId id="270" r:id="rId23"/>
    <p:sldId id="307" r:id="rId24"/>
    <p:sldId id="271" r:id="rId25"/>
    <p:sldId id="272" r:id="rId26"/>
    <p:sldId id="313" r:id="rId27"/>
    <p:sldId id="273" r:id="rId28"/>
    <p:sldId id="274" r:id="rId29"/>
    <p:sldId id="275" r:id="rId30"/>
    <p:sldId id="276" r:id="rId31"/>
    <p:sldId id="277" r:id="rId32"/>
    <p:sldId id="304" r:id="rId33"/>
    <p:sldId id="305" r:id="rId34"/>
    <p:sldId id="312" r:id="rId35"/>
    <p:sldId id="278" r:id="rId36"/>
    <p:sldId id="279" r:id="rId37"/>
    <p:sldId id="310" r:id="rId38"/>
    <p:sldId id="308" r:id="rId39"/>
    <p:sldId id="309" r:id="rId40"/>
    <p:sldId id="311" r:id="rId41"/>
    <p:sldId id="316" r:id="rId42"/>
    <p:sldId id="317" r:id="rId43"/>
    <p:sldId id="318" r:id="rId44"/>
    <p:sldId id="320" r:id="rId45"/>
    <p:sldId id="321" r:id="rId46"/>
    <p:sldId id="322" r:id="rId47"/>
    <p:sldId id="323"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Calibri Light" panose="020F0302020204030204" pitchFamily="34" charset="0"/>
      <p:regular r:id="rId54"/>
      <p:italic r:id="rId55"/>
    </p:embeddedFont>
    <p:embeddedFont>
      <p:font typeface="Cambria Math" panose="02040503050406030204" pitchFamily="18" charset="0"/>
      <p:regular r:id="rId56"/>
    </p:embeddedFont>
    <p:embeddedFont>
      <p:font typeface="Exo 2" pitchFamily="2" charset="77"/>
      <p:regular r:id="rId57"/>
      <p:bold r:id="rId58"/>
      <p:italic r:id="rId59"/>
      <p:boldItalic r:id="rId60"/>
    </p:embeddedFont>
    <p:embeddedFont>
      <p:font typeface="Fira Sans Extra Condensed Medium" panose="020B0603050000020004" pitchFamily="34" charset="0"/>
      <p:regular r:id="rId61"/>
      <p:bold r:id="rId62"/>
      <p:italic r:id="rId63"/>
      <p:boldItalic r:id="rId64"/>
    </p:embeddedFont>
    <p:embeddedFont>
      <p:font typeface="Nunito Light" panose="020F0302020204030204" pitchFamily="34" charset="0"/>
      <p:regular r:id="rId65"/>
      <p:italic r:id="rId66"/>
    </p:embeddedFont>
    <p:embeddedFont>
      <p:font typeface="Roboto Condensed Light" panose="020F030202020403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B31EBB-D78C-4D7D-AE63-FFE331B0CACC}">
  <a:tblStyle styleId="{5BB31EBB-D78C-4D7D-AE63-FFE331B0CA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9"/>
    <p:restoredTop sz="94693"/>
  </p:normalViewPr>
  <p:slideViewPr>
    <p:cSldViewPr snapToGrid="0">
      <p:cViewPr varScale="1">
        <p:scale>
          <a:sx n="109" d="100"/>
          <a:sy n="109" d="100"/>
        </p:scale>
        <p:origin x="8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1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973727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7704" y="457366"/>
            <a:ext cx="7768590"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21236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141494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 id="2147483657" r:id="rId6"/>
    <p:sldLayoutId id="2147483658" r:id="rId7"/>
    <p:sldLayoutId id="2147483678" r:id="rId8"/>
    <p:sldLayoutId id="214748367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2066710" y="1272461"/>
            <a:ext cx="6886800" cy="1782300"/>
          </a:xfrm>
          <a:prstGeom prst="rect">
            <a:avLst/>
          </a:prstGeom>
        </p:spPr>
        <p:txBody>
          <a:bodyPr spcFirstLastPara="1" wrap="square" lIns="91425" tIns="91425" rIns="91425" bIns="91425" anchor="b" anchorCtr="0">
            <a:noAutofit/>
          </a:bodyPr>
          <a:lstStyle/>
          <a:p>
            <a:r>
              <a:rPr lang="es-MX" b="0" i="0" dirty="0">
                <a:solidFill>
                  <a:srgbClr val="2D3B45"/>
                </a:solidFill>
                <a:effectLst/>
                <a:latin typeface="Lato Extended"/>
              </a:rPr>
              <a:t>Pensamiento Computacional Orientado A Objetos</a:t>
            </a:r>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Diego David Avalos de la Torre</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12335" y="1981581"/>
            <a:ext cx="1292066" cy="1159452"/>
          </a:xfrm>
          <a:prstGeom prst="rect">
            <a:avLst/>
          </a:prstGeom>
        </p:spPr>
        <p:txBody>
          <a:bodyPr vert="horz" wrap="square" lIns="0" tIns="43339" rIns="0" bIns="0" rtlCol="0">
            <a:spAutoFit/>
          </a:bodyPr>
          <a:lstStyle/>
          <a:p>
            <a:pPr marL="9525" marR="3810" algn="ctr">
              <a:lnSpc>
                <a:spcPts val="2108"/>
              </a:lnSpc>
              <a:spcBef>
                <a:spcPts val="341"/>
              </a:spcBef>
            </a:pPr>
            <a:r>
              <a:rPr lang="es-MX" sz="1950" spc="-4" dirty="0">
                <a:solidFill>
                  <a:schemeClr val="tx1"/>
                </a:solidFill>
                <a:latin typeface="Calibri Light"/>
                <a:cs typeface="Calibri Light"/>
              </a:rPr>
              <a:t>E</a:t>
            </a:r>
            <a:r>
              <a:rPr lang="es-MX" sz="1950" spc="-30" dirty="0">
                <a:solidFill>
                  <a:schemeClr val="tx1"/>
                </a:solidFill>
                <a:latin typeface="Calibri Light"/>
                <a:cs typeface="Calibri Light"/>
              </a:rPr>
              <a:t>s</a:t>
            </a:r>
            <a:r>
              <a:rPr lang="es-MX" sz="1950" spc="-4" dirty="0">
                <a:solidFill>
                  <a:schemeClr val="tx1"/>
                </a:solidFill>
                <a:latin typeface="Calibri Light"/>
                <a:cs typeface="Calibri Light"/>
              </a:rPr>
              <a:t>t</a:t>
            </a:r>
            <a:r>
              <a:rPr lang="es-MX" sz="1950" dirty="0">
                <a:solidFill>
                  <a:schemeClr val="tx1"/>
                </a:solidFill>
                <a:latin typeface="Calibri Light"/>
                <a:cs typeface="Calibri Light"/>
              </a:rPr>
              <a:t>ru</a:t>
            </a:r>
            <a:r>
              <a:rPr lang="es-MX" sz="1950" spc="-4" dirty="0">
                <a:solidFill>
                  <a:schemeClr val="tx1"/>
                </a:solidFill>
                <a:latin typeface="Calibri Light"/>
                <a:cs typeface="Calibri Light"/>
              </a:rPr>
              <a:t>c</a:t>
            </a:r>
            <a:r>
              <a:rPr lang="es-MX" sz="1950" spc="-8" dirty="0">
                <a:solidFill>
                  <a:schemeClr val="tx1"/>
                </a:solidFill>
                <a:latin typeface="Calibri Light"/>
                <a:cs typeface="Calibri Light"/>
              </a:rPr>
              <a:t>t</a:t>
            </a:r>
            <a:r>
              <a:rPr lang="es-MX" sz="1950" dirty="0">
                <a:solidFill>
                  <a:schemeClr val="tx1"/>
                </a:solidFill>
                <a:latin typeface="Calibri Light"/>
                <a:cs typeface="Calibri Light"/>
              </a:rPr>
              <a:t>u</a:t>
            </a:r>
            <a:r>
              <a:rPr lang="es-MX" sz="1950" spc="-38" dirty="0">
                <a:solidFill>
                  <a:schemeClr val="tx1"/>
                </a:solidFill>
                <a:latin typeface="Calibri Light"/>
                <a:cs typeface="Calibri Light"/>
              </a:rPr>
              <a:t>r</a:t>
            </a:r>
            <a:r>
              <a:rPr lang="es-MX" sz="1950" dirty="0">
                <a:solidFill>
                  <a:schemeClr val="tx1"/>
                </a:solidFill>
                <a:latin typeface="Calibri Light"/>
                <a:cs typeface="Calibri Light"/>
              </a:rPr>
              <a:t>a</a:t>
            </a:r>
            <a:endParaRPr lang="es-ES" sz="1950" dirty="0">
              <a:solidFill>
                <a:schemeClr val="tx1"/>
              </a:solidFill>
              <a:latin typeface="Calibri Light"/>
              <a:cs typeface="Calibri Light"/>
            </a:endParaRPr>
          </a:p>
          <a:p>
            <a:pPr marL="9525" marR="3810" algn="ctr">
              <a:lnSpc>
                <a:spcPts val="2108"/>
              </a:lnSpc>
              <a:spcBef>
                <a:spcPts val="341"/>
              </a:spcBef>
            </a:pPr>
            <a:r>
              <a:rPr sz="1950" dirty="0">
                <a:solidFill>
                  <a:schemeClr val="tx1"/>
                </a:solidFill>
                <a:latin typeface="Calibri Light"/>
                <a:cs typeface="Calibri Light"/>
              </a:rPr>
              <a:t>de </a:t>
            </a:r>
            <a:r>
              <a:rPr sz="1950" spc="4" dirty="0">
                <a:solidFill>
                  <a:schemeClr val="tx1"/>
                </a:solidFill>
                <a:latin typeface="Calibri Light"/>
                <a:cs typeface="Calibri Light"/>
              </a:rPr>
              <a:t>un </a:t>
            </a:r>
            <a:r>
              <a:rPr sz="1950" spc="8" dirty="0">
                <a:solidFill>
                  <a:schemeClr val="tx1"/>
                </a:solidFill>
                <a:latin typeface="Calibri Light"/>
                <a:cs typeface="Calibri Light"/>
              </a:rPr>
              <a:t> </a:t>
            </a:r>
            <a:r>
              <a:rPr sz="1950" spc="-11" dirty="0">
                <a:solidFill>
                  <a:schemeClr val="tx1"/>
                </a:solidFill>
                <a:latin typeface="Calibri Light"/>
                <a:cs typeface="Calibri Light"/>
              </a:rPr>
              <a:t>programa</a:t>
            </a:r>
            <a:r>
              <a:rPr sz="1950" spc="-64" dirty="0">
                <a:solidFill>
                  <a:schemeClr val="tx1"/>
                </a:solidFill>
                <a:latin typeface="Calibri Light"/>
                <a:cs typeface="Calibri Light"/>
              </a:rPr>
              <a:t> </a:t>
            </a:r>
            <a:r>
              <a:rPr sz="1950" spc="-4" dirty="0">
                <a:solidFill>
                  <a:schemeClr val="tx1"/>
                </a:solidFill>
                <a:latin typeface="Calibri Light"/>
                <a:cs typeface="Calibri Light"/>
              </a:rPr>
              <a:t>en </a:t>
            </a:r>
            <a:r>
              <a:rPr sz="1950" spc="-428" dirty="0">
                <a:solidFill>
                  <a:schemeClr val="tx1"/>
                </a:solidFill>
                <a:latin typeface="Calibri Light"/>
                <a:cs typeface="Calibri Light"/>
              </a:rPr>
              <a:t> </a:t>
            </a:r>
            <a:r>
              <a:rPr sz="1950" dirty="0">
                <a:solidFill>
                  <a:schemeClr val="tx1"/>
                </a:solidFill>
                <a:latin typeface="Calibri Light"/>
                <a:cs typeface="Calibri Light"/>
              </a:rPr>
              <a:t>C++</a:t>
            </a:r>
          </a:p>
        </p:txBody>
      </p:sp>
      <p:pic>
        <p:nvPicPr>
          <p:cNvPr id="7" name="object 7"/>
          <p:cNvPicPr/>
          <p:nvPr/>
        </p:nvPicPr>
        <p:blipFill>
          <a:blip r:embed="rId2" cstate="print"/>
          <a:stretch>
            <a:fillRect/>
          </a:stretch>
        </p:blipFill>
        <p:spPr>
          <a:xfrm>
            <a:off x="1729196" y="1088205"/>
            <a:ext cx="6676510" cy="3877055"/>
          </a:xfrm>
          <a:prstGeom prst="rect">
            <a:avLst/>
          </a:prstGeom>
        </p:spPr>
      </p:pic>
      <p:sp>
        <p:nvSpPr>
          <p:cNvPr id="8" name="object 8"/>
          <p:cNvSpPr txBox="1">
            <a:spLocks noGrp="1"/>
          </p:cNvSpPr>
          <p:nvPr>
            <p:ph type="ctrTitle"/>
          </p:nvPr>
        </p:nvSpPr>
        <p:spPr>
          <a:xfrm>
            <a:off x="1202026" y="352850"/>
            <a:ext cx="6739950" cy="521040"/>
          </a:xfrm>
          <a:prstGeom prst="rect">
            <a:avLst/>
          </a:prstGeom>
        </p:spPr>
        <p:txBody>
          <a:bodyPr spcFirstLastPara="1" vert="horz" wrap="square" lIns="0" tIns="9525" rIns="0" bIns="0" rtlCol="0" anchor="t" anchorCtr="0">
            <a:spAutoFit/>
          </a:bodyPr>
          <a:lstStyle/>
          <a:p>
            <a:pPr marL="9525" marR="3810">
              <a:lnSpc>
                <a:spcPct val="134700"/>
              </a:lnSpc>
              <a:spcBef>
                <a:spcPts val="75"/>
              </a:spcBef>
            </a:pPr>
            <a:r>
              <a:rPr spc="-8" dirty="0">
                <a:solidFill>
                  <a:schemeClr val="tx1"/>
                </a:solidFill>
                <a:latin typeface="Calibri"/>
                <a:cs typeface="Calibri"/>
              </a:rPr>
              <a:t>Librerías</a:t>
            </a:r>
            <a:r>
              <a:rPr spc="8" dirty="0">
                <a:solidFill>
                  <a:schemeClr val="tx1"/>
                </a:solidFill>
                <a:latin typeface="Calibri"/>
                <a:cs typeface="Calibri"/>
              </a:rPr>
              <a:t> </a:t>
            </a:r>
            <a:r>
              <a:rPr dirty="0">
                <a:solidFill>
                  <a:schemeClr val="tx1"/>
                </a:solidFill>
                <a:latin typeface="Calibri"/>
                <a:cs typeface="Calibri"/>
              </a:rPr>
              <a:t>del </a:t>
            </a:r>
            <a:r>
              <a:rPr spc="-8" dirty="0">
                <a:solidFill>
                  <a:schemeClr val="tx1"/>
                </a:solidFill>
                <a:latin typeface="Calibri"/>
                <a:cs typeface="Calibri"/>
              </a:rPr>
              <a:t>sistema </a:t>
            </a:r>
            <a:r>
              <a:rPr spc="-4" dirty="0">
                <a:solidFill>
                  <a:schemeClr val="tx1"/>
                </a:solidFill>
                <a:latin typeface="Calibri"/>
                <a:cs typeface="Calibri"/>
              </a:rPr>
              <a:t> Espacio</a:t>
            </a:r>
            <a:r>
              <a:rPr dirty="0">
                <a:solidFill>
                  <a:schemeClr val="tx1"/>
                </a:solidFill>
                <a:latin typeface="Calibri"/>
                <a:cs typeface="Calibri"/>
              </a:rPr>
              <a:t> de</a:t>
            </a:r>
            <a:r>
              <a:rPr spc="-4" dirty="0">
                <a:solidFill>
                  <a:schemeClr val="tx1"/>
                </a:solidFill>
                <a:latin typeface="Calibri"/>
                <a:cs typeface="Calibri"/>
              </a:rPr>
              <a:t> </a:t>
            </a:r>
            <a:r>
              <a:rPr spc="-8" dirty="0">
                <a:solidFill>
                  <a:schemeClr val="tx1"/>
                </a:solidFill>
                <a:latin typeface="Calibri"/>
                <a:cs typeface="Calibri"/>
              </a:rPr>
              <a:t>trabajo estándar</a:t>
            </a:r>
            <a:endParaRPr dirty="0">
              <a:solidFill>
                <a:schemeClr val="tx1"/>
              </a:solidFill>
              <a:latin typeface="Calibri"/>
              <a:cs typeface="Calibri"/>
            </a:endParaRPr>
          </a:p>
        </p:txBody>
      </p:sp>
      <p:sp>
        <p:nvSpPr>
          <p:cNvPr id="9" name="object 9"/>
          <p:cNvSpPr txBox="1"/>
          <p:nvPr/>
        </p:nvSpPr>
        <p:spPr>
          <a:xfrm>
            <a:off x="4108533" y="2042660"/>
            <a:ext cx="3836194" cy="217367"/>
          </a:xfrm>
          <a:prstGeom prst="rect">
            <a:avLst/>
          </a:prstGeom>
        </p:spPr>
        <p:txBody>
          <a:bodyPr vert="horz" wrap="square" lIns="0" tIns="9525" rIns="0" bIns="0" rtlCol="0">
            <a:spAutoFit/>
          </a:bodyPr>
          <a:lstStyle/>
          <a:p>
            <a:pPr marL="9525">
              <a:spcBef>
                <a:spcPts val="75"/>
              </a:spcBef>
            </a:pPr>
            <a:r>
              <a:rPr sz="1350" spc="-4" dirty="0">
                <a:solidFill>
                  <a:srgbClr val="FF0000"/>
                </a:solidFill>
                <a:latin typeface="Calibri"/>
                <a:cs typeface="Calibri"/>
              </a:rPr>
              <a:t>Función</a:t>
            </a:r>
            <a:r>
              <a:rPr sz="1350" spc="15" dirty="0">
                <a:solidFill>
                  <a:srgbClr val="FF0000"/>
                </a:solidFill>
                <a:latin typeface="Calibri"/>
                <a:cs typeface="Calibri"/>
              </a:rPr>
              <a:t> </a:t>
            </a:r>
            <a:r>
              <a:rPr sz="1350" spc="-4" dirty="0">
                <a:solidFill>
                  <a:srgbClr val="FF0000"/>
                </a:solidFill>
                <a:latin typeface="Calibri"/>
                <a:cs typeface="Calibri"/>
              </a:rPr>
              <a:t>global</a:t>
            </a:r>
            <a:r>
              <a:rPr sz="1350" dirty="0">
                <a:solidFill>
                  <a:srgbClr val="FF0000"/>
                </a:solidFill>
                <a:latin typeface="Calibri"/>
                <a:cs typeface="Calibri"/>
              </a:rPr>
              <a:t> </a:t>
            </a:r>
            <a:r>
              <a:rPr sz="1350" spc="-4" dirty="0">
                <a:solidFill>
                  <a:srgbClr val="FF0000"/>
                </a:solidFill>
                <a:latin typeface="Courier New"/>
                <a:cs typeface="Courier New"/>
              </a:rPr>
              <a:t>main</a:t>
            </a:r>
            <a:r>
              <a:rPr sz="1350" spc="-4" dirty="0">
                <a:solidFill>
                  <a:srgbClr val="FF0000"/>
                </a:solidFill>
                <a:latin typeface="Calibri"/>
                <a:cs typeface="Calibri"/>
              </a:rPr>
              <a:t>,</a:t>
            </a:r>
            <a:r>
              <a:rPr sz="1350" spc="-19" dirty="0">
                <a:solidFill>
                  <a:srgbClr val="FF0000"/>
                </a:solidFill>
                <a:latin typeface="Calibri"/>
                <a:cs typeface="Calibri"/>
              </a:rPr>
              <a:t> </a:t>
            </a:r>
            <a:r>
              <a:rPr sz="1350" spc="-4" dirty="0">
                <a:solidFill>
                  <a:srgbClr val="FF0000"/>
                </a:solidFill>
                <a:latin typeface="Calibri"/>
                <a:cs typeface="Calibri"/>
              </a:rPr>
              <a:t>punto </a:t>
            </a:r>
            <a:r>
              <a:rPr sz="1350" dirty="0">
                <a:solidFill>
                  <a:srgbClr val="FF0000"/>
                </a:solidFill>
                <a:latin typeface="Calibri"/>
                <a:cs typeface="Calibri"/>
              </a:rPr>
              <a:t>de</a:t>
            </a:r>
            <a:r>
              <a:rPr sz="1350" spc="8" dirty="0">
                <a:solidFill>
                  <a:srgbClr val="FF0000"/>
                </a:solidFill>
                <a:latin typeface="Calibri"/>
                <a:cs typeface="Calibri"/>
              </a:rPr>
              <a:t> </a:t>
            </a:r>
            <a:r>
              <a:rPr sz="1350" spc="-8" dirty="0">
                <a:solidFill>
                  <a:srgbClr val="FF0000"/>
                </a:solidFill>
                <a:latin typeface="Calibri"/>
                <a:cs typeface="Calibri"/>
              </a:rPr>
              <a:t>entrada</a:t>
            </a:r>
            <a:r>
              <a:rPr sz="1350" spc="-4" dirty="0">
                <a:solidFill>
                  <a:srgbClr val="FF0000"/>
                </a:solidFill>
                <a:latin typeface="Calibri"/>
                <a:cs typeface="Calibri"/>
              </a:rPr>
              <a:t> </a:t>
            </a:r>
            <a:r>
              <a:rPr sz="1350" dirty="0">
                <a:solidFill>
                  <a:srgbClr val="FF0000"/>
                </a:solidFill>
                <a:latin typeface="Calibri"/>
                <a:cs typeface="Calibri"/>
              </a:rPr>
              <a:t>a</a:t>
            </a:r>
            <a:r>
              <a:rPr sz="1350" spc="-4" dirty="0">
                <a:solidFill>
                  <a:srgbClr val="FF0000"/>
                </a:solidFill>
                <a:latin typeface="Calibri"/>
                <a:cs typeface="Calibri"/>
              </a:rPr>
              <a:t> </a:t>
            </a:r>
            <a:r>
              <a:rPr sz="1350" dirty="0">
                <a:solidFill>
                  <a:srgbClr val="FF0000"/>
                </a:solidFill>
                <a:latin typeface="Calibri"/>
                <a:cs typeface="Calibri"/>
              </a:rPr>
              <a:t>un</a:t>
            </a:r>
            <a:r>
              <a:rPr sz="1350" spc="8" dirty="0">
                <a:solidFill>
                  <a:srgbClr val="FF0000"/>
                </a:solidFill>
                <a:latin typeface="Calibri"/>
                <a:cs typeface="Calibri"/>
              </a:rPr>
              <a:t> </a:t>
            </a:r>
            <a:r>
              <a:rPr sz="1350" spc="-8" dirty="0">
                <a:solidFill>
                  <a:srgbClr val="FF0000"/>
                </a:solidFill>
                <a:latin typeface="Calibri"/>
                <a:cs typeface="Calibri"/>
              </a:rPr>
              <a:t>programa</a:t>
            </a:r>
            <a:endParaRPr sz="1350">
              <a:latin typeface="Calibri"/>
              <a:cs typeface="Calibri"/>
            </a:endParaRPr>
          </a:p>
        </p:txBody>
      </p:sp>
      <p:sp>
        <p:nvSpPr>
          <p:cNvPr id="10" name="object 10"/>
          <p:cNvSpPr txBox="1"/>
          <p:nvPr/>
        </p:nvSpPr>
        <p:spPr>
          <a:xfrm>
            <a:off x="3532461" y="2444710"/>
            <a:ext cx="2322671" cy="217367"/>
          </a:xfrm>
          <a:prstGeom prst="rect">
            <a:avLst/>
          </a:prstGeom>
        </p:spPr>
        <p:txBody>
          <a:bodyPr vert="horz" wrap="square" lIns="0" tIns="9525" rIns="0" bIns="0" rtlCol="0">
            <a:spAutoFit/>
          </a:bodyPr>
          <a:lstStyle/>
          <a:p>
            <a:pPr marL="9525">
              <a:spcBef>
                <a:spcPts val="75"/>
              </a:spcBef>
            </a:pPr>
            <a:r>
              <a:rPr sz="1350" spc="-4" dirty="0">
                <a:solidFill>
                  <a:srgbClr val="FF0000"/>
                </a:solidFill>
                <a:latin typeface="Calibri"/>
                <a:cs typeface="Calibri"/>
              </a:rPr>
              <a:t>Espacio </a:t>
            </a:r>
            <a:r>
              <a:rPr sz="1350" spc="-11" dirty="0">
                <a:solidFill>
                  <a:srgbClr val="FF0000"/>
                </a:solidFill>
                <a:latin typeface="Calibri"/>
                <a:cs typeface="Calibri"/>
              </a:rPr>
              <a:t>para</a:t>
            </a:r>
            <a:r>
              <a:rPr sz="1350" spc="-8" dirty="0">
                <a:solidFill>
                  <a:srgbClr val="FF0000"/>
                </a:solidFill>
                <a:latin typeface="Calibri"/>
                <a:cs typeface="Calibri"/>
              </a:rPr>
              <a:t> </a:t>
            </a:r>
            <a:r>
              <a:rPr sz="1350" spc="-4" dirty="0">
                <a:solidFill>
                  <a:srgbClr val="FF0000"/>
                </a:solidFill>
                <a:latin typeface="Calibri"/>
                <a:cs typeface="Calibri"/>
              </a:rPr>
              <a:t>bloque</a:t>
            </a:r>
            <a:r>
              <a:rPr sz="1350" spc="4" dirty="0">
                <a:solidFill>
                  <a:srgbClr val="FF0000"/>
                </a:solidFill>
                <a:latin typeface="Calibri"/>
                <a:cs typeface="Calibri"/>
              </a:rPr>
              <a:t> </a:t>
            </a:r>
            <a:r>
              <a:rPr sz="1350" dirty="0">
                <a:solidFill>
                  <a:srgbClr val="FF0000"/>
                </a:solidFill>
                <a:latin typeface="Calibri"/>
                <a:cs typeface="Calibri"/>
              </a:rPr>
              <a:t>de </a:t>
            </a:r>
            <a:r>
              <a:rPr sz="1350" spc="-8" dirty="0">
                <a:solidFill>
                  <a:srgbClr val="FF0000"/>
                </a:solidFill>
                <a:latin typeface="Calibri"/>
                <a:cs typeface="Calibri"/>
              </a:rPr>
              <a:t>estatutos</a:t>
            </a:r>
            <a:endParaRPr sz="135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dirty="0"/>
              <a:t>La</a:t>
            </a:r>
            <a:r>
              <a:rPr sz="3300" spc="-38" dirty="0"/>
              <a:t> </a:t>
            </a:r>
            <a:r>
              <a:rPr sz="3300" dirty="0"/>
              <a:t>función</a:t>
            </a:r>
            <a:r>
              <a:rPr sz="3300" spc="-23" dirty="0"/>
              <a:t> </a:t>
            </a:r>
            <a:r>
              <a:rPr sz="3300" dirty="0"/>
              <a:t>main()</a:t>
            </a:r>
            <a:endParaRPr sz="3300"/>
          </a:p>
        </p:txBody>
      </p:sp>
      <p:grpSp>
        <p:nvGrpSpPr>
          <p:cNvPr id="3" name="object 3"/>
          <p:cNvGrpSpPr/>
          <p:nvPr/>
        </p:nvGrpSpPr>
        <p:grpSpPr>
          <a:xfrm>
            <a:off x="1080135" y="2691766"/>
            <a:ext cx="3060859" cy="2033111"/>
            <a:chOff x="1440180" y="3589020"/>
            <a:chExt cx="4081145" cy="2710815"/>
          </a:xfrm>
        </p:grpSpPr>
        <p:pic>
          <p:nvPicPr>
            <p:cNvPr id="4" name="object 4"/>
            <p:cNvPicPr/>
            <p:nvPr/>
          </p:nvPicPr>
          <p:blipFill>
            <a:blip r:embed="rId2" cstate="print"/>
            <a:stretch>
              <a:fillRect/>
            </a:stretch>
          </p:blipFill>
          <p:spPr>
            <a:xfrm>
              <a:off x="1440180" y="3589020"/>
              <a:ext cx="4080840" cy="2710218"/>
            </a:xfrm>
            <a:prstGeom prst="rect">
              <a:avLst/>
            </a:prstGeom>
          </p:spPr>
        </p:pic>
        <p:sp>
          <p:nvSpPr>
            <p:cNvPr id="5" name="object 5"/>
            <p:cNvSpPr/>
            <p:nvPr/>
          </p:nvSpPr>
          <p:spPr>
            <a:xfrm>
              <a:off x="2432304" y="4684776"/>
              <a:ext cx="299085" cy="1524635"/>
            </a:xfrm>
            <a:custGeom>
              <a:avLst/>
              <a:gdLst/>
              <a:ahLst/>
              <a:cxnLst/>
              <a:rect l="l" t="t" r="r" b="b"/>
              <a:pathLst>
                <a:path w="299085" h="1524635">
                  <a:moveTo>
                    <a:pt x="0" y="0"/>
                  </a:moveTo>
                  <a:lnTo>
                    <a:pt x="298869" y="1524152"/>
                  </a:lnTo>
                </a:path>
              </a:pathLst>
            </a:custGeom>
            <a:ln w="12700">
              <a:solidFill>
                <a:srgbClr val="000000"/>
              </a:solidFill>
            </a:ln>
          </p:spPr>
          <p:txBody>
            <a:bodyPr wrap="square" lIns="0" tIns="0" rIns="0" bIns="0" rtlCol="0"/>
            <a:lstStyle/>
            <a:p>
              <a:endParaRPr sz="1050"/>
            </a:p>
          </p:txBody>
        </p:sp>
        <p:sp>
          <p:nvSpPr>
            <p:cNvPr id="6" name="object 6"/>
            <p:cNvSpPr/>
            <p:nvPr/>
          </p:nvSpPr>
          <p:spPr>
            <a:xfrm>
              <a:off x="2691340" y="6189139"/>
              <a:ext cx="74930" cy="82550"/>
            </a:xfrm>
            <a:custGeom>
              <a:avLst/>
              <a:gdLst/>
              <a:ahLst/>
              <a:cxnLst/>
              <a:rect l="l" t="t" r="r" b="b"/>
              <a:pathLst>
                <a:path w="74930" h="82550">
                  <a:moveTo>
                    <a:pt x="74777" y="0"/>
                  </a:moveTo>
                  <a:lnTo>
                    <a:pt x="0" y="14655"/>
                  </a:lnTo>
                  <a:lnTo>
                    <a:pt x="52044" y="82105"/>
                  </a:lnTo>
                  <a:lnTo>
                    <a:pt x="74777" y="0"/>
                  </a:lnTo>
                  <a:close/>
                </a:path>
              </a:pathLst>
            </a:custGeom>
            <a:solidFill>
              <a:srgbClr val="000000"/>
            </a:solidFill>
          </p:spPr>
          <p:txBody>
            <a:bodyPr wrap="square" lIns="0" tIns="0" rIns="0" bIns="0" rtlCol="0"/>
            <a:lstStyle/>
            <a:p>
              <a:endParaRPr sz="1050"/>
            </a:p>
          </p:txBody>
        </p:sp>
        <p:sp>
          <p:nvSpPr>
            <p:cNvPr id="7" name="object 7"/>
            <p:cNvSpPr/>
            <p:nvPr/>
          </p:nvSpPr>
          <p:spPr>
            <a:xfrm>
              <a:off x="2774668" y="5478780"/>
              <a:ext cx="421640" cy="738505"/>
            </a:xfrm>
            <a:custGeom>
              <a:avLst/>
              <a:gdLst/>
              <a:ahLst/>
              <a:cxnLst/>
              <a:rect l="l" t="t" r="r" b="b"/>
              <a:pathLst>
                <a:path w="421639" h="738504">
                  <a:moveTo>
                    <a:pt x="421017" y="0"/>
                  </a:moveTo>
                  <a:lnTo>
                    <a:pt x="0" y="738073"/>
                  </a:lnTo>
                </a:path>
              </a:pathLst>
            </a:custGeom>
            <a:ln w="12700">
              <a:solidFill>
                <a:srgbClr val="000000"/>
              </a:solidFill>
            </a:ln>
          </p:spPr>
          <p:txBody>
            <a:bodyPr wrap="square" lIns="0" tIns="0" rIns="0" bIns="0" rtlCol="0"/>
            <a:lstStyle/>
            <a:p>
              <a:endParaRPr sz="1050" dirty="0"/>
            </a:p>
          </p:txBody>
        </p:sp>
        <p:sp>
          <p:nvSpPr>
            <p:cNvPr id="8" name="object 8"/>
            <p:cNvSpPr/>
            <p:nvPr/>
          </p:nvSpPr>
          <p:spPr>
            <a:xfrm>
              <a:off x="2743196" y="6186948"/>
              <a:ext cx="71120" cy="85090"/>
            </a:xfrm>
            <a:custGeom>
              <a:avLst/>
              <a:gdLst/>
              <a:ahLst/>
              <a:cxnLst/>
              <a:rect l="l" t="t" r="r" b="b"/>
              <a:pathLst>
                <a:path w="71119" h="85089">
                  <a:moveTo>
                    <a:pt x="4660" y="0"/>
                  </a:moveTo>
                  <a:lnTo>
                    <a:pt x="0" y="85064"/>
                  </a:lnTo>
                  <a:lnTo>
                    <a:pt x="70853" y="37757"/>
                  </a:lnTo>
                  <a:lnTo>
                    <a:pt x="4660" y="0"/>
                  </a:lnTo>
                  <a:close/>
                </a:path>
              </a:pathLst>
            </a:custGeom>
            <a:solidFill>
              <a:srgbClr val="000000"/>
            </a:solidFill>
          </p:spPr>
          <p:txBody>
            <a:bodyPr wrap="square" lIns="0" tIns="0" rIns="0" bIns="0" rtlCol="0"/>
            <a:lstStyle/>
            <a:p>
              <a:endParaRPr sz="1050"/>
            </a:p>
          </p:txBody>
        </p:sp>
      </p:grpSp>
      <p:sp>
        <p:nvSpPr>
          <p:cNvPr id="9" name="object 9"/>
          <p:cNvSpPr txBox="1"/>
          <p:nvPr/>
        </p:nvSpPr>
        <p:spPr>
          <a:xfrm>
            <a:off x="1080135" y="4446816"/>
            <a:ext cx="3230175" cy="540052"/>
          </a:xfrm>
          <a:prstGeom prst="rect">
            <a:avLst/>
          </a:prstGeom>
        </p:spPr>
        <p:txBody>
          <a:bodyPr vert="horz" wrap="square" lIns="0" tIns="9049" rIns="0" bIns="0" rtlCol="0">
            <a:spAutoFit/>
          </a:bodyPr>
          <a:lstStyle/>
          <a:p>
            <a:pPr>
              <a:spcBef>
                <a:spcPts val="30"/>
              </a:spcBef>
            </a:pPr>
            <a:endParaRPr sz="2100" dirty="0">
              <a:latin typeface="Calibri"/>
              <a:cs typeface="Calibri"/>
            </a:endParaRPr>
          </a:p>
          <a:p>
            <a:pPr marL="46196"/>
            <a:r>
              <a:rPr sz="1350" spc="-4" dirty="0">
                <a:latin typeface="Calibri"/>
                <a:cs typeface="Calibri"/>
              </a:rPr>
              <a:t>Correspondencia</a:t>
            </a:r>
            <a:r>
              <a:rPr sz="1350" spc="8" dirty="0">
                <a:latin typeface="Calibri"/>
                <a:cs typeface="Calibri"/>
              </a:rPr>
              <a:t> </a:t>
            </a:r>
            <a:r>
              <a:rPr sz="1350" spc="-8" dirty="0">
                <a:latin typeface="Calibri"/>
                <a:cs typeface="Calibri"/>
              </a:rPr>
              <a:t>entre</a:t>
            </a:r>
            <a:r>
              <a:rPr sz="1350" spc="-4" dirty="0">
                <a:latin typeface="Calibri"/>
                <a:cs typeface="Calibri"/>
              </a:rPr>
              <a:t> tipos</a:t>
            </a:r>
            <a:r>
              <a:rPr sz="1350" spc="4" dirty="0">
                <a:latin typeface="Calibri"/>
                <a:cs typeface="Calibri"/>
              </a:rPr>
              <a:t> </a:t>
            </a:r>
            <a:r>
              <a:rPr sz="1350" dirty="0">
                <a:latin typeface="Calibri"/>
                <a:cs typeface="Calibri"/>
              </a:rPr>
              <a:t>de</a:t>
            </a:r>
            <a:r>
              <a:rPr sz="1350" spc="-4" dirty="0">
                <a:latin typeface="Calibri"/>
                <a:cs typeface="Calibri"/>
              </a:rPr>
              <a:t> </a:t>
            </a:r>
            <a:r>
              <a:rPr sz="1350" spc="-8" dirty="0">
                <a:latin typeface="Calibri"/>
                <a:cs typeface="Calibri"/>
              </a:rPr>
              <a:t>datos</a:t>
            </a:r>
            <a:endParaRPr sz="1350" dirty="0">
              <a:latin typeface="Calibri"/>
              <a:cs typeface="Calibri"/>
            </a:endParaRPr>
          </a:p>
        </p:txBody>
      </p:sp>
      <p:sp>
        <p:nvSpPr>
          <p:cNvPr id="12" name="CuadroTexto 11">
            <a:extLst>
              <a:ext uri="{FF2B5EF4-FFF2-40B4-BE49-F238E27FC236}">
                <a16:creationId xmlns:a16="http://schemas.microsoft.com/office/drawing/2014/main" id="{D710AA74-829D-F7C7-6877-F7CF255A4192}"/>
              </a:ext>
            </a:extLst>
          </p:cNvPr>
          <p:cNvSpPr txBox="1"/>
          <p:nvPr/>
        </p:nvSpPr>
        <p:spPr>
          <a:xfrm>
            <a:off x="1080134" y="931032"/>
            <a:ext cx="8063865" cy="1092607"/>
          </a:xfrm>
          <a:prstGeom prst="rect">
            <a:avLst/>
          </a:prstGeom>
          <a:noFill/>
        </p:spPr>
        <p:txBody>
          <a:bodyPr wrap="square">
            <a:spAutoFit/>
          </a:bodyPr>
          <a:lstStyle/>
          <a:p>
            <a:pPr marL="180975" indent="-171450">
              <a:lnSpc>
                <a:spcPts val="2385"/>
              </a:lnSpc>
              <a:spcBef>
                <a:spcPts val="71"/>
              </a:spcBef>
              <a:buFont typeface="Arial MT"/>
              <a:buChar char="•"/>
              <a:tabLst>
                <a:tab pos="180975" algn="l"/>
              </a:tabLst>
            </a:pPr>
            <a:r>
              <a:rPr lang="es-MX" sz="2000" spc="-53" dirty="0">
                <a:latin typeface="Calibri"/>
                <a:cs typeface="Calibri"/>
              </a:rPr>
              <a:t>Todo</a:t>
            </a:r>
            <a:r>
              <a:rPr lang="es-MX" sz="2000" spc="11" dirty="0">
                <a:latin typeface="Calibri"/>
                <a:cs typeface="Calibri"/>
              </a:rPr>
              <a:t> </a:t>
            </a:r>
            <a:r>
              <a:rPr lang="es-MX" sz="2000" spc="-15" dirty="0">
                <a:latin typeface="Calibri"/>
                <a:cs typeface="Calibri"/>
              </a:rPr>
              <a:t>programa</a:t>
            </a:r>
            <a:r>
              <a:rPr lang="es-MX" sz="2000" spc="4" dirty="0">
                <a:latin typeface="Calibri"/>
                <a:cs typeface="Calibri"/>
              </a:rPr>
              <a:t> </a:t>
            </a:r>
            <a:r>
              <a:rPr lang="es-MX" sz="2000" spc="-4" dirty="0">
                <a:latin typeface="Calibri"/>
                <a:cs typeface="Calibri"/>
              </a:rPr>
              <a:t>en</a:t>
            </a:r>
            <a:r>
              <a:rPr lang="es-MX" sz="2000" spc="8" dirty="0">
                <a:latin typeface="Calibri"/>
                <a:cs typeface="Calibri"/>
              </a:rPr>
              <a:t> </a:t>
            </a:r>
            <a:r>
              <a:rPr lang="es-MX" sz="2000" dirty="0">
                <a:latin typeface="Calibri"/>
                <a:cs typeface="Calibri"/>
              </a:rPr>
              <a:t>C++</a:t>
            </a:r>
            <a:r>
              <a:rPr lang="es-MX" sz="2000" spc="11" dirty="0">
                <a:latin typeface="Calibri"/>
                <a:cs typeface="Calibri"/>
              </a:rPr>
              <a:t> </a:t>
            </a:r>
            <a:r>
              <a:rPr lang="es-MX" sz="2000" spc="-4" dirty="0">
                <a:latin typeface="Calibri"/>
                <a:cs typeface="Calibri"/>
              </a:rPr>
              <a:t>debe</a:t>
            </a:r>
            <a:r>
              <a:rPr lang="es-MX" sz="2000" spc="11" dirty="0">
                <a:latin typeface="Calibri"/>
                <a:cs typeface="Calibri"/>
              </a:rPr>
              <a:t> </a:t>
            </a:r>
            <a:r>
              <a:rPr lang="es-MX" sz="2000" spc="-8" dirty="0">
                <a:latin typeface="Calibri"/>
                <a:cs typeface="Calibri"/>
              </a:rPr>
              <a:t>tener</a:t>
            </a:r>
            <a:r>
              <a:rPr lang="es-MX" sz="2000" spc="8" dirty="0">
                <a:latin typeface="Calibri"/>
                <a:cs typeface="Calibri"/>
              </a:rPr>
              <a:t> </a:t>
            </a:r>
            <a:r>
              <a:rPr lang="es-MX" sz="2000" spc="-8" dirty="0">
                <a:latin typeface="Calibri"/>
                <a:cs typeface="Calibri"/>
              </a:rPr>
              <a:t>una</a:t>
            </a:r>
            <a:r>
              <a:rPr lang="es-MX" sz="2000" spc="19" dirty="0">
                <a:latin typeface="Calibri"/>
                <a:cs typeface="Calibri"/>
              </a:rPr>
              <a:t> </a:t>
            </a:r>
            <a:r>
              <a:rPr lang="es-MX" sz="2000" spc="-4" dirty="0">
                <a:latin typeface="Calibri"/>
                <a:cs typeface="Calibri"/>
              </a:rPr>
              <a:t>función</a:t>
            </a:r>
            <a:r>
              <a:rPr lang="es-MX" sz="2000" spc="23" dirty="0">
                <a:latin typeface="Calibri"/>
                <a:cs typeface="Calibri"/>
              </a:rPr>
              <a:t> </a:t>
            </a:r>
            <a:r>
              <a:rPr lang="es-MX" sz="2000" spc="-4" dirty="0">
                <a:latin typeface="Calibri"/>
                <a:cs typeface="Calibri"/>
              </a:rPr>
              <a:t>global</a:t>
            </a:r>
            <a:r>
              <a:rPr lang="es-MX" sz="2000" spc="-8" dirty="0">
                <a:latin typeface="Calibri"/>
                <a:cs typeface="Calibri"/>
              </a:rPr>
              <a:t> llamada </a:t>
            </a:r>
            <a:r>
              <a:rPr lang="es-MX" sz="2000" dirty="0">
                <a:latin typeface="Courier New"/>
                <a:cs typeface="Courier New"/>
              </a:rPr>
              <a:t>main</a:t>
            </a:r>
            <a:r>
              <a:rPr lang="es-MX" sz="2000" dirty="0">
                <a:latin typeface="Calibri"/>
                <a:cs typeface="Calibri"/>
              </a:rPr>
              <a:t>().</a:t>
            </a:r>
          </a:p>
          <a:p>
            <a:pPr marL="180975" marR="3810" indent="-171450">
              <a:lnSpc>
                <a:spcPts val="2273"/>
              </a:lnSpc>
              <a:spcBef>
                <a:spcPts val="803"/>
              </a:spcBef>
              <a:buFont typeface="Arial MT"/>
              <a:buChar char="•"/>
              <a:tabLst>
                <a:tab pos="180975" algn="l"/>
              </a:tabLst>
            </a:pPr>
            <a:r>
              <a:rPr lang="es-MX" sz="2000" spc="-8" dirty="0">
                <a:latin typeface="Calibri"/>
                <a:cs typeface="Calibri"/>
              </a:rPr>
              <a:t>Cuando</a:t>
            </a:r>
            <a:r>
              <a:rPr lang="es-MX" sz="2000" spc="19" dirty="0">
                <a:latin typeface="Calibri"/>
                <a:cs typeface="Calibri"/>
              </a:rPr>
              <a:t> </a:t>
            </a:r>
            <a:r>
              <a:rPr lang="es-MX" sz="2000" spc="-4" dirty="0">
                <a:latin typeface="Calibri"/>
                <a:cs typeface="Calibri"/>
              </a:rPr>
              <a:t>se</a:t>
            </a:r>
            <a:r>
              <a:rPr lang="es-MX" sz="2000" spc="15" dirty="0">
                <a:latin typeface="Calibri"/>
                <a:cs typeface="Calibri"/>
              </a:rPr>
              <a:t> </a:t>
            </a:r>
            <a:r>
              <a:rPr lang="es-MX" sz="2000" spc="-8" dirty="0">
                <a:latin typeface="Calibri"/>
                <a:cs typeface="Calibri"/>
              </a:rPr>
              <a:t>ejecuta</a:t>
            </a:r>
            <a:r>
              <a:rPr lang="es-MX" sz="2000" spc="8" dirty="0">
                <a:latin typeface="Calibri"/>
                <a:cs typeface="Calibri"/>
              </a:rPr>
              <a:t> </a:t>
            </a:r>
            <a:r>
              <a:rPr lang="es-MX" sz="2000" spc="-4" dirty="0">
                <a:latin typeface="Calibri"/>
                <a:cs typeface="Calibri"/>
              </a:rPr>
              <a:t>un</a:t>
            </a:r>
            <a:r>
              <a:rPr lang="es-MX" sz="2000" spc="15" dirty="0">
                <a:latin typeface="Calibri"/>
                <a:cs typeface="Calibri"/>
              </a:rPr>
              <a:t> </a:t>
            </a:r>
            <a:r>
              <a:rPr lang="es-MX" sz="2000" spc="-15" dirty="0">
                <a:latin typeface="Calibri"/>
                <a:cs typeface="Calibri"/>
              </a:rPr>
              <a:t>programa</a:t>
            </a:r>
            <a:r>
              <a:rPr lang="es-MX" sz="2000" spc="19" dirty="0">
                <a:latin typeface="Calibri"/>
                <a:cs typeface="Calibri"/>
              </a:rPr>
              <a:t> </a:t>
            </a:r>
            <a:r>
              <a:rPr lang="es-MX" sz="2000" spc="-11" dirty="0">
                <a:latin typeface="Calibri"/>
                <a:cs typeface="Calibri"/>
              </a:rPr>
              <a:t>compilado,</a:t>
            </a:r>
            <a:r>
              <a:rPr lang="es-MX" sz="2000" spc="23" dirty="0">
                <a:latin typeface="Calibri"/>
                <a:cs typeface="Calibri"/>
              </a:rPr>
              <a:t> </a:t>
            </a:r>
            <a:r>
              <a:rPr lang="es-MX" sz="2000" spc="-4" dirty="0">
                <a:latin typeface="Calibri"/>
                <a:cs typeface="Calibri"/>
              </a:rPr>
              <a:t>el</a:t>
            </a:r>
            <a:r>
              <a:rPr lang="es-MX" sz="2000" spc="-8" dirty="0">
                <a:latin typeface="Calibri"/>
                <a:cs typeface="Calibri"/>
              </a:rPr>
              <a:t> </a:t>
            </a:r>
            <a:r>
              <a:rPr lang="es-MX" sz="2000" spc="-11" dirty="0">
                <a:latin typeface="Calibri"/>
                <a:cs typeface="Calibri"/>
              </a:rPr>
              <a:t>punto</a:t>
            </a:r>
            <a:r>
              <a:rPr lang="es-MX" sz="2000" spc="23" dirty="0">
                <a:latin typeface="Calibri"/>
                <a:cs typeface="Calibri"/>
              </a:rPr>
              <a:t> </a:t>
            </a:r>
            <a:r>
              <a:rPr lang="es-MX" sz="2000" spc="-4" dirty="0">
                <a:latin typeface="Calibri"/>
                <a:cs typeface="Calibri"/>
              </a:rPr>
              <a:t>de</a:t>
            </a:r>
            <a:r>
              <a:rPr lang="es-MX" sz="2000" spc="15" dirty="0">
                <a:latin typeface="Calibri"/>
                <a:cs typeface="Calibri"/>
              </a:rPr>
              <a:t> </a:t>
            </a:r>
            <a:r>
              <a:rPr lang="es-MX" sz="2000" spc="-11" dirty="0">
                <a:latin typeface="Calibri"/>
                <a:cs typeface="Calibri"/>
              </a:rPr>
              <a:t>enreda</a:t>
            </a:r>
            <a:r>
              <a:rPr lang="es-MX" sz="2000" spc="8" dirty="0">
                <a:latin typeface="Calibri"/>
                <a:cs typeface="Calibri"/>
              </a:rPr>
              <a:t> </a:t>
            </a:r>
            <a:r>
              <a:rPr lang="es-MX" sz="2000" spc="-4" dirty="0">
                <a:latin typeface="Calibri"/>
                <a:cs typeface="Calibri"/>
              </a:rPr>
              <a:t>es</a:t>
            </a:r>
            <a:r>
              <a:rPr lang="es-MX" sz="2000" spc="8" dirty="0">
                <a:latin typeface="Calibri"/>
                <a:cs typeface="Calibri"/>
              </a:rPr>
              <a:t> </a:t>
            </a:r>
            <a:r>
              <a:rPr lang="es-MX" sz="2000" spc="-11" dirty="0">
                <a:latin typeface="Calibri"/>
                <a:cs typeface="Calibri"/>
              </a:rPr>
              <a:t>la </a:t>
            </a:r>
            <a:r>
              <a:rPr lang="es-MX" sz="2000" spc="-461" dirty="0">
                <a:latin typeface="Calibri"/>
                <a:cs typeface="Calibri"/>
              </a:rPr>
              <a:t> </a:t>
            </a:r>
            <a:r>
              <a:rPr lang="es-MX" sz="2000" spc="-4" dirty="0">
                <a:latin typeface="Calibri"/>
                <a:cs typeface="Calibri"/>
              </a:rPr>
              <a:t>se </a:t>
            </a:r>
            <a:r>
              <a:rPr lang="es-MX" sz="2000" spc="-8" dirty="0">
                <a:latin typeface="Calibri"/>
                <a:cs typeface="Calibri"/>
              </a:rPr>
              <a:t>inicia</a:t>
            </a:r>
            <a:r>
              <a:rPr lang="es-MX" sz="2000" spc="11" dirty="0">
                <a:latin typeface="Calibri"/>
                <a:cs typeface="Calibri"/>
              </a:rPr>
              <a:t> </a:t>
            </a:r>
            <a:r>
              <a:rPr lang="es-MX" sz="2000" spc="-4" dirty="0">
                <a:latin typeface="Calibri"/>
                <a:cs typeface="Calibri"/>
              </a:rPr>
              <a:t>por</a:t>
            </a:r>
            <a:r>
              <a:rPr lang="es-MX" sz="2000" spc="8" dirty="0">
                <a:latin typeface="Calibri"/>
                <a:cs typeface="Calibri"/>
              </a:rPr>
              <a:t> </a:t>
            </a:r>
            <a:r>
              <a:rPr lang="es-MX" sz="2000" spc="-8" dirty="0">
                <a:latin typeface="Calibri"/>
                <a:cs typeface="Calibri"/>
              </a:rPr>
              <a:t>la</a:t>
            </a:r>
            <a:r>
              <a:rPr lang="es-MX" sz="2000" dirty="0">
                <a:latin typeface="Calibri"/>
                <a:cs typeface="Calibri"/>
              </a:rPr>
              <a:t> </a:t>
            </a:r>
            <a:r>
              <a:rPr lang="es-MX" sz="2000" spc="-4" dirty="0">
                <a:latin typeface="Calibri"/>
                <a:cs typeface="Calibri"/>
              </a:rPr>
              <a:t>función</a:t>
            </a:r>
            <a:r>
              <a:rPr lang="es-MX" sz="2000" spc="34" dirty="0">
                <a:latin typeface="Calibri"/>
                <a:cs typeface="Calibri"/>
              </a:rPr>
              <a:t> </a:t>
            </a:r>
            <a:r>
              <a:rPr lang="es-MX" sz="2000" spc="-4" dirty="0">
                <a:latin typeface="Calibri"/>
                <a:cs typeface="Calibri"/>
              </a:rPr>
              <a:t>main().</a:t>
            </a:r>
            <a:endParaRPr lang="es-MX" sz="2000" dirty="0">
              <a:latin typeface="Calibri"/>
              <a:cs typeface="Calibri"/>
            </a:endParaRPr>
          </a:p>
        </p:txBody>
      </p:sp>
      <p:sp>
        <p:nvSpPr>
          <p:cNvPr id="14" name="CuadroTexto 13">
            <a:extLst>
              <a:ext uri="{FF2B5EF4-FFF2-40B4-BE49-F238E27FC236}">
                <a16:creationId xmlns:a16="http://schemas.microsoft.com/office/drawing/2014/main" id="{5F9C4836-A79D-5312-9825-F3BA34451166}"/>
              </a:ext>
            </a:extLst>
          </p:cNvPr>
          <p:cNvSpPr txBox="1"/>
          <p:nvPr/>
        </p:nvSpPr>
        <p:spPr>
          <a:xfrm>
            <a:off x="4303982" y="3558234"/>
            <a:ext cx="4840018" cy="1655581"/>
          </a:xfrm>
          <a:prstGeom prst="rect">
            <a:avLst/>
          </a:prstGeom>
          <a:noFill/>
        </p:spPr>
        <p:txBody>
          <a:bodyPr wrap="square">
            <a:spAutoFit/>
          </a:bodyPr>
          <a:lstStyle/>
          <a:p>
            <a:pPr marL="314325" marR="310991" lvl="1" indent="-222250">
              <a:buFont typeface="Arial MT"/>
              <a:buChar char="•"/>
              <a:tabLst>
                <a:tab pos="3824288" algn="l"/>
              </a:tabLst>
            </a:pPr>
            <a:r>
              <a:rPr lang="es-MX" dirty="0">
                <a:latin typeface="Calibri"/>
                <a:cs typeface="Calibri"/>
              </a:rPr>
              <a:t>El</a:t>
            </a:r>
            <a:r>
              <a:rPr lang="es-MX" spc="-11" dirty="0">
                <a:latin typeface="Calibri"/>
                <a:cs typeface="Calibri"/>
              </a:rPr>
              <a:t> </a:t>
            </a:r>
            <a:r>
              <a:rPr lang="es-MX" spc="-8" dirty="0">
                <a:latin typeface="Calibri"/>
                <a:cs typeface="Calibri"/>
              </a:rPr>
              <a:t>conjunto</a:t>
            </a:r>
            <a:r>
              <a:rPr lang="es-MX" spc="-23" dirty="0">
                <a:latin typeface="Calibri"/>
                <a:cs typeface="Calibri"/>
              </a:rPr>
              <a:t> </a:t>
            </a:r>
            <a:r>
              <a:rPr lang="es-MX" dirty="0">
                <a:latin typeface="Calibri"/>
                <a:cs typeface="Calibri"/>
              </a:rPr>
              <a:t>de</a:t>
            </a:r>
            <a:r>
              <a:rPr lang="es-MX" spc="4" dirty="0">
                <a:latin typeface="Calibri"/>
                <a:cs typeface="Calibri"/>
              </a:rPr>
              <a:t> </a:t>
            </a:r>
            <a:r>
              <a:rPr lang="es-MX" spc="-11" dirty="0">
                <a:latin typeface="Calibri"/>
                <a:cs typeface="Calibri"/>
              </a:rPr>
              <a:t>estatutos</a:t>
            </a:r>
            <a:r>
              <a:rPr lang="es-MX" spc="19" dirty="0">
                <a:latin typeface="Calibri"/>
                <a:cs typeface="Calibri"/>
              </a:rPr>
              <a:t> </a:t>
            </a:r>
            <a:r>
              <a:rPr lang="es-MX" spc="-11" dirty="0">
                <a:latin typeface="Calibri"/>
                <a:cs typeface="Calibri"/>
              </a:rPr>
              <a:t>va</a:t>
            </a:r>
            <a:r>
              <a:rPr lang="es-MX" spc="-4" dirty="0">
                <a:latin typeface="Calibri"/>
                <a:cs typeface="Calibri"/>
              </a:rPr>
              <a:t> </a:t>
            </a:r>
            <a:r>
              <a:rPr lang="es-MX" spc="-8" dirty="0">
                <a:latin typeface="Calibri"/>
                <a:cs typeface="Calibri"/>
              </a:rPr>
              <a:t>contenido</a:t>
            </a:r>
            <a:r>
              <a:rPr lang="es-MX" spc="-15" dirty="0">
                <a:latin typeface="Calibri"/>
                <a:cs typeface="Calibri"/>
              </a:rPr>
              <a:t> </a:t>
            </a:r>
            <a:r>
              <a:rPr lang="es-MX" spc="-11" dirty="0">
                <a:latin typeface="Calibri"/>
                <a:cs typeface="Calibri"/>
              </a:rPr>
              <a:t>entre </a:t>
            </a:r>
            <a:r>
              <a:rPr lang="es-MX" spc="-8" dirty="0">
                <a:latin typeface="Calibri"/>
                <a:cs typeface="Calibri"/>
              </a:rPr>
              <a:t> </a:t>
            </a:r>
            <a:r>
              <a:rPr lang="es-MX" spc="-11" dirty="0">
                <a:latin typeface="Calibri"/>
                <a:cs typeface="Calibri"/>
              </a:rPr>
              <a:t>llaves</a:t>
            </a:r>
            <a:r>
              <a:rPr lang="es-MX" spc="19" dirty="0">
                <a:latin typeface="Calibri"/>
                <a:cs typeface="Calibri"/>
              </a:rPr>
              <a:t> </a:t>
            </a:r>
            <a:r>
              <a:rPr lang="es-MX" dirty="0">
                <a:latin typeface="Calibri"/>
                <a:cs typeface="Calibri"/>
              </a:rPr>
              <a:t>{ },</a:t>
            </a:r>
            <a:r>
              <a:rPr lang="es-MX" spc="-11" dirty="0">
                <a:latin typeface="Calibri"/>
                <a:cs typeface="Calibri"/>
              </a:rPr>
              <a:t> </a:t>
            </a:r>
            <a:r>
              <a:rPr lang="es-MX" dirty="0">
                <a:latin typeface="Calibri"/>
                <a:cs typeface="Calibri"/>
              </a:rPr>
              <a:t>que</a:t>
            </a:r>
            <a:r>
              <a:rPr lang="es-MX" spc="-8" dirty="0">
                <a:latin typeface="Calibri"/>
                <a:cs typeface="Calibri"/>
              </a:rPr>
              <a:t> </a:t>
            </a:r>
            <a:r>
              <a:rPr lang="es-MX" spc="-4" dirty="0">
                <a:latin typeface="Calibri"/>
                <a:cs typeface="Calibri"/>
              </a:rPr>
              <a:t>señalan</a:t>
            </a:r>
            <a:r>
              <a:rPr lang="es-MX" spc="8" dirty="0">
                <a:latin typeface="Calibri"/>
                <a:cs typeface="Calibri"/>
              </a:rPr>
              <a:t> </a:t>
            </a:r>
            <a:r>
              <a:rPr lang="es-MX" spc="-4" dirty="0">
                <a:latin typeface="Calibri"/>
                <a:cs typeface="Calibri"/>
              </a:rPr>
              <a:t>inicio</a:t>
            </a:r>
            <a:r>
              <a:rPr lang="es-MX" spc="8" dirty="0">
                <a:latin typeface="Calibri"/>
                <a:cs typeface="Calibri"/>
              </a:rPr>
              <a:t> </a:t>
            </a:r>
            <a:r>
              <a:rPr lang="es-MX" dirty="0">
                <a:latin typeface="Calibri"/>
                <a:cs typeface="Calibri"/>
              </a:rPr>
              <a:t>y </a:t>
            </a:r>
            <a:r>
              <a:rPr lang="es-MX" spc="-4" dirty="0">
                <a:latin typeface="Calibri"/>
                <a:cs typeface="Calibri"/>
              </a:rPr>
              <a:t>fin</a:t>
            </a:r>
            <a:r>
              <a:rPr lang="es-MX" spc="4" dirty="0">
                <a:latin typeface="Calibri"/>
                <a:cs typeface="Calibri"/>
              </a:rPr>
              <a:t> </a:t>
            </a:r>
            <a:r>
              <a:rPr lang="es-MX" dirty="0">
                <a:latin typeface="Calibri"/>
                <a:cs typeface="Calibri"/>
              </a:rPr>
              <a:t>del</a:t>
            </a:r>
            <a:r>
              <a:rPr lang="es-MX" spc="-8" dirty="0">
                <a:latin typeface="Calibri"/>
                <a:cs typeface="Calibri"/>
              </a:rPr>
              <a:t> </a:t>
            </a:r>
            <a:r>
              <a:rPr lang="es-MX" spc="-4" dirty="0">
                <a:latin typeface="Calibri"/>
                <a:cs typeface="Calibri"/>
              </a:rPr>
              <a:t>bloque.</a:t>
            </a:r>
            <a:endParaRPr lang="es-MX" dirty="0">
              <a:latin typeface="Calibri"/>
              <a:cs typeface="Calibri"/>
            </a:endParaRPr>
          </a:p>
          <a:p>
            <a:pPr marL="314325" lvl="1" indent="-222250">
              <a:lnSpc>
                <a:spcPts val="1736"/>
              </a:lnSpc>
              <a:buFont typeface="Arial MT"/>
              <a:buChar char="•"/>
              <a:tabLst>
                <a:tab pos="3824288" algn="l"/>
              </a:tabLst>
            </a:pPr>
            <a:r>
              <a:rPr lang="es-MX" dirty="0">
                <a:latin typeface="Calibri"/>
                <a:cs typeface="Calibri"/>
              </a:rPr>
              <a:t>D</a:t>
            </a:r>
            <a:r>
              <a:rPr lang="es-MX" spc="-4" dirty="0">
                <a:latin typeface="Calibri"/>
                <a:cs typeface="Calibri"/>
              </a:rPr>
              <a:t>e</a:t>
            </a:r>
            <a:r>
              <a:rPr lang="es-MX" spc="-15" dirty="0">
                <a:latin typeface="Calibri"/>
                <a:cs typeface="Calibri"/>
              </a:rPr>
              <a:t>n</a:t>
            </a:r>
            <a:r>
              <a:rPr lang="es-MX" dirty="0">
                <a:latin typeface="Calibri"/>
                <a:cs typeface="Calibri"/>
              </a:rPr>
              <a:t>t</a:t>
            </a:r>
            <a:r>
              <a:rPr lang="es-MX" spc="-30" dirty="0">
                <a:latin typeface="Calibri"/>
                <a:cs typeface="Calibri"/>
              </a:rPr>
              <a:t>r</a:t>
            </a:r>
            <a:r>
              <a:rPr lang="es-MX" dirty="0">
                <a:latin typeface="Calibri"/>
                <a:cs typeface="Calibri"/>
              </a:rPr>
              <a:t>o</a:t>
            </a:r>
            <a:r>
              <a:rPr lang="es-MX" spc="-8" dirty="0">
                <a:latin typeface="Calibri"/>
                <a:cs typeface="Calibri"/>
              </a:rPr>
              <a:t> </a:t>
            </a:r>
            <a:r>
              <a:rPr lang="es-MX" dirty="0">
                <a:latin typeface="Calibri"/>
                <a:cs typeface="Calibri"/>
              </a:rPr>
              <a:t>d</a:t>
            </a:r>
            <a:r>
              <a:rPr lang="es-MX" spc="-4" dirty="0">
                <a:latin typeface="Calibri"/>
                <a:cs typeface="Calibri"/>
              </a:rPr>
              <a:t>e</a:t>
            </a:r>
            <a:r>
              <a:rPr lang="es-MX" dirty="0">
                <a:latin typeface="Calibri"/>
                <a:cs typeface="Calibri"/>
              </a:rPr>
              <a:t>l</a:t>
            </a:r>
            <a:r>
              <a:rPr lang="es-MX" spc="-4" dirty="0">
                <a:latin typeface="Calibri"/>
                <a:cs typeface="Calibri"/>
              </a:rPr>
              <a:t> </a:t>
            </a:r>
            <a:r>
              <a:rPr lang="es-MX" spc="-4" dirty="0">
                <a:latin typeface="Courier New"/>
                <a:cs typeface="Courier New"/>
              </a:rPr>
              <a:t>mai</a:t>
            </a:r>
            <a:r>
              <a:rPr lang="es-MX" dirty="0">
                <a:latin typeface="Courier New"/>
                <a:cs typeface="Courier New"/>
              </a:rPr>
              <a:t>n</a:t>
            </a:r>
            <a:r>
              <a:rPr lang="es-MX" spc="-563" dirty="0">
                <a:latin typeface="Courier New"/>
                <a:cs typeface="Courier New"/>
              </a:rPr>
              <a:t> </a:t>
            </a:r>
            <a:r>
              <a:rPr lang="es-MX" dirty="0">
                <a:latin typeface="Calibri"/>
                <a:cs typeface="Calibri"/>
              </a:rPr>
              <a:t>pu</a:t>
            </a:r>
            <a:r>
              <a:rPr lang="es-MX" spc="-4" dirty="0">
                <a:latin typeface="Calibri"/>
                <a:cs typeface="Calibri"/>
              </a:rPr>
              <a:t>e</a:t>
            </a:r>
            <a:r>
              <a:rPr lang="es-MX" dirty="0">
                <a:latin typeface="Calibri"/>
                <a:cs typeface="Calibri"/>
              </a:rPr>
              <a:t>de</a:t>
            </a:r>
            <a:r>
              <a:rPr lang="es-MX" spc="-19" dirty="0">
                <a:latin typeface="Calibri"/>
                <a:cs typeface="Calibri"/>
              </a:rPr>
              <a:t> </a:t>
            </a:r>
            <a:r>
              <a:rPr lang="es-MX" dirty="0">
                <a:latin typeface="Calibri"/>
                <a:cs typeface="Calibri"/>
              </a:rPr>
              <a:t>h</a:t>
            </a:r>
            <a:r>
              <a:rPr lang="es-MX" spc="-4" dirty="0">
                <a:latin typeface="Calibri"/>
                <a:cs typeface="Calibri"/>
              </a:rPr>
              <a:t>a</a:t>
            </a:r>
            <a:r>
              <a:rPr lang="es-MX" dirty="0">
                <a:latin typeface="Calibri"/>
                <a:cs typeface="Calibri"/>
              </a:rPr>
              <a:t>b</a:t>
            </a:r>
            <a:r>
              <a:rPr lang="es-MX" spc="-4" dirty="0">
                <a:latin typeface="Calibri"/>
                <a:cs typeface="Calibri"/>
              </a:rPr>
              <a:t>e</a:t>
            </a:r>
            <a:r>
              <a:rPr lang="es-MX" dirty="0">
                <a:latin typeface="Calibri"/>
                <a:cs typeface="Calibri"/>
              </a:rPr>
              <a:t>r </a:t>
            </a:r>
            <a:r>
              <a:rPr lang="es-MX" spc="-4" dirty="0">
                <a:latin typeface="Calibri"/>
                <a:cs typeface="Calibri"/>
              </a:rPr>
              <a:t>ll</a:t>
            </a:r>
            <a:r>
              <a:rPr lang="es-MX" dirty="0">
                <a:latin typeface="Calibri"/>
                <a:cs typeface="Calibri"/>
              </a:rPr>
              <a:t>a</a:t>
            </a:r>
            <a:r>
              <a:rPr lang="es-MX" spc="-4" dirty="0">
                <a:latin typeface="Calibri"/>
                <a:cs typeface="Calibri"/>
              </a:rPr>
              <a:t>m</a:t>
            </a:r>
            <a:r>
              <a:rPr lang="es-MX" dirty="0">
                <a:latin typeface="Calibri"/>
                <a:cs typeface="Calibri"/>
              </a:rPr>
              <a:t>adas</a:t>
            </a:r>
            <a:r>
              <a:rPr lang="es-MX" spc="8" dirty="0">
                <a:latin typeface="Calibri"/>
                <a:cs typeface="Calibri"/>
              </a:rPr>
              <a:t> </a:t>
            </a:r>
            <a:r>
              <a:rPr lang="es-MX" dirty="0">
                <a:latin typeface="Calibri"/>
                <a:cs typeface="Calibri"/>
              </a:rPr>
              <a:t>a </a:t>
            </a:r>
            <a:r>
              <a:rPr lang="es-MX" spc="-4" dirty="0">
                <a:latin typeface="Calibri"/>
                <a:cs typeface="Calibri"/>
              </a:rPr>
              <a:t>ot</a:t>
            </a:r>
            <a:r>
              <a:rPr lang="es-MX" spc="-34" dirty="0">
                <a:latin typeface="Calibri"/>
                <a:cs typeface="Calibri"/>
              </a:rPr>
              <a:t>r</a:t>
            </a:r>
            <a:r>
              <a:rPr lang="es-MX" dirty="0">
                <a:latin typeface="Calibri"/>
                <a:cs typeface="Calibri"/>
              </a:rPr>
              <a:t>as</a:t>
            </a:r>
          </a:p>
          <a:p>
            <a:pPr marL="314325" indent="-222250">
              <a:spcBef>
                <a:spcPts val="64"/>
              </a:spcBef>
              <a:tabLst>
                <a:tab pos="3824288" algn="l"/>
              </a:tabLst>
            </a:pPr>
            <a:r>
              <a:rPr lang="es-MX" spc="-4" dirty="0">
                <a:latin typeface="Calibri"/>
                <a:cs typeface="Calibri"/>
              </a:rPr>
              <a:t>funciones.</a:t>
            </a:r>
          </a:p>
          <a:p>
            <a:pPr marL="314325" indent="-222250">
              <a:spcBef>
                <a:spcPts val="64"/>
              </a:spcBef>
              <a:tabLst>
                <a:tab pos="3824288" algn="l"/>
              </a:tabLst>
            </a:pPr>
            <a:endParaRPr lang="es-MX" dirty="0">
              <a:latin typeface="Calibri"/>
              <a:cs typeface="Calibri"/>
            </a:endParaRPr>
          </a:p>
          <a:p>
            <a:pPr marL="314325" lvl="1" indent="-222250">
              <a:lnSpc>
                <a:spcPts val="1766"/>
              </a:lnSpc>
              <a:buFont typeface="Arial MT"/>
              <a:buChar char="•"/>
              <a:tabLst>
                <a:tab pos="3824288" algn="l"/>
              </a:tabLst>
            </a:pPr>
            <a:r>
              <a:rPr lang="es-MX" dirty="0">
                <a:latin typeface="Calibri"/>
                <a:cs typeface="Calibri"/>
              </a:rPr>
              <a:t>El</a:t>
            </a:r>
            <a:r>
              <a:rPr lang="es-MX" spc="-11" dirty="0">
                <a:latin typeface="Calibri"/>
                <a:cs typeface="Calibri"/>
              </a:rPr>
              <a:t> </a:t>
            </a:r>
            <a:r>
              <a:rPr lang="es-MX" spc="-4" dirty="0">
                <a:latin typeface="Calibri"/>
                <a:cs typeface="Calibri"/>
              </a:rPr>
              <a:t>fin</a:t>
            </a:r>
            <a:r>
              <a:rPr lang="es-MX" spc="8" dirty="0">
                <a:latin typeface="Calibri"/>
                <a:cs typeface="Calibri"/>
              </a:rPr>
              <a:t> </a:t>
            </a:r>
            <a:r>
              <a:rPr lang="es-MX" dirty="0">
                <a:latin typeface="Calibri"/>
                <a:cs typeface="Calibri"/>
              </a:rPr>
              <a:t>de</a:t>
            </a:r>
            <a:r>
              <a:rPr lang="es-MX" spc="-4" dirty="0">
                <a:latin typeface="Calibri"/>
                <a:cs typeface="Calibri"/>
              </a:rPr>
              <a:t> la</a:t>
            </a:r>
            <a:r>
              <a:rPr lang="es-MX" spc="4" dirty="0">
                <a:latin typeface="Calibri"/>
                <a:cs typeface="Calibri"/>
              </a:rPr>
              <a:t> </a:t>
            </a:r>
            <a:r>
              <a:rPr lang="es-MX" spc="-4" dirty="0">
                <a:latin typeface="Calibri"/>
                <a:cs typeface="Calibri"/>
              </a:rPr>
              <a:t>ejecución </a:t>
            </a:r>
            <a:r>
              <a:rPr lang="es-MX" spc="-11" dirty="0">
                <a:latin typeface="Calibri"/>
                <a:cs typeface="Calibri"/>
              </a:rPr>
              <a:t>exitosa</a:t>
            </a:r>
            <a:r>
              <a:rPr lang="es-MX" spc="23" dirty="0">
                <a:latin typeface="Calibri"/>
                <a:cs typeface="Calibri"/>
              </a:rPr>
              <a:t> </a:t>
            </a:r>
            <a:r>
              <a:rPr lang="es-MX" spc="-4" dirty="0">
                <a:latin typeface="Calibri"/>
                <a:cs typeface="Calibri"/>
              </a:rPr>
              <a:t>se</a:t>
            </a:r>
            <a:r>
              <a:rPr lang="es-MX" spc="4" dirty="0">
                <a:latin typeface="Calibri"/>
                <a:cs typeface="Calibri"/>
              </a:rPr>
              <a:t> </a:t>
            </a:r>
            <a:r>
              <a:rPr lang="es-MX" spc="-4" dirty="0">
                <a:latin typeface="Calibri"/>
                <a:cs typeface="Calibri"/>
              </a:rPr>
              <a:t>señala</a:t>
            </a:r>
            <a:r>
              <a:rPr lang="es-MX" spc="11" dirty="0">
                <a:latin typeface="Calibri"/>
                <a:cs typeface="Calibri"/>
              </a:rPr>
              <a:t> </a:t>
            </a:r>
            <a:r>
              <a:rPr lang="es-MX" spc="-4" dirty="0">
                <a:latin typeface="Calibri"/>
                <a:cs typeface="Calibri"/>
              </a:rPr>
              <a:t>con</a:t>
            </a:r>
            <a:endParaRPr lang="es-MX" dirty="0">
              <a:latin typeface="Calibri"/>
              <a:cs typeface="Calibri"/>
            </a:endParaRPr>
          </a:p>
          <a:p>
            <a:pPr marL="314325" indent="-222250">
              <a:lnSpc>
                <a:spcPts val="1770"/>
              </a:lnSpc>
              <a:tabLst>
                <a:tab pos="3824288" algn="l"/>
              </a:tabLst>
            </a:pPr>
            <a:r>
              <a:rPr lang="es-MX" spc="-4" dirty="0">
                <a:latin typeface="Courier New"/>
                <a:cs typeface="Courier New"/>
              </a:rPr>
              <a:t>retur</a:t>
            </a:r>
            <a:r>
              <a:rPr lang="es-MX" dirty="0">
                <a:latin typeface="Courier New"/>
                <a:cs typeface="Courier New"/>
              </a:rPr>
              <a:t>n</a:t>
            </a:r>
            <a:r>
              <a:rPr lang="es-MX" spc="-574" dirty="0">
                <a:latin typeface="Courier New"/>
                <a:cs typeface="Courier New"/>
              </a:rPr>
              <a:t> </a:t>
            </a:r>
            <a:r>
              <a:rPr lang="es-MX" spc="-4" dirty="0">
                <a:latin typeface="Courier New"/>
                <a:cs typeface="Courier New"/>
              </a:rPr>
              <a:t>0</a:t>
            </a:r>
            <a:r>
              <a:rPr lang="es-MX" dirty="0">
                <a:latin typeface="Calibri"/>
                <a:cs typeface="Calibri"/>
              </a:rPr>
              <a:t>.</a:t>
            </a:r>
          </a:p>
        </p:txBody>
      </p:sp>
      <p:sp>
        <p:nvSpPr>
          <p:cNvPr id="11" name="CuadroTexto 10">
            <a:extLst>
              <a:ext uri="{FF2B5EF4-FFF2-40B4-BE49-F238E27FC236}">
                <a16:creationId xmlns:a16="http://schemas.microsoft.com/office/drawing/2014/main" id="{4468497B-786C-499F-EC13-956709B81C28}"/>
              </a:ext>
            </a:extLst>
          </p:cNvPr>
          <p:cNvSpPr txBox="1"/>
          <p:nvPr/>
        </p:nvSpPr>
        <p:spPr>
          <a:xfrm>
            <a:off x="4445564" y="2106990"/>
            <a:ext cx="4698435" cy="1169551"/>
          </a:xfrm>
          <a:prstGeom prst="rect">
            <a:avLst/>
          </a:prstGeom>
          <a:noFill/>
        </p:spPr>
        <p:txBody>
          <a:bodyPr wrap="square">
            <a:spAutoFit/>
          </a:bodyPr>
          <a:lstStyle/>
          <a:p>
            <a:r>
              <a:rPr lang="es-MX" b="0" i="0" dirty="0">
                <a:solidFill>
                  <a:srgbClr val="000000"/>
                </a:solidFill>
                <a:effectLst/>
                <a:latin typeface="Times" pitchFamily="2" charset="0"/>
              </a:rPr>
              <a:t>es el de dar acceso al espacio de nombres (</a:t>
            </a:r>
            <a:r>
              <a:rPr lang="es-MX" b="0" i="1" dirty="0">
                <a:solidFill>
                  <a:srgbClr val="000000"/>
                </a:solidFill>
                <a:effectLst/>
                <a:latin typeface="Times" pitchFamily="2" charset="0"/>
              </a:rPr>
              <a:t>namespace</a:t>
            </a:r>
            <a:r>
              <a:rPr lang="es-MX" b="0" i="0" dirty="0">
                <a:solidFill>
                  <a:srgbClr val="000000"/>
                </a:solidFill>
                <a:effectLst/>
                <a:latin typeface="Times" pitchFamily="2" charset="0"/>
              </a:rPr>
              <a:t>) </a:t>
            </a:r>
            <a:r>
              <a:rPr lang="es-MX" b="1" i="0" dirty="0">
                <a:solidFill>
                  <a:srgbClr val="000000"/>
                </a:solidFill>
                <a:effectLst/>
                <a:latin typeface="Times" pitchFamily="2" charset="0"/>
              </a:rPr>
              <a:t>std</a:t>
            </a:r>
            <a:r>
              <a:rPr lang="es-MX" b="0" i="0" dirty="0">
                <a:solidFill>
                  <a:srgbClr val="000000"/>
                </a:solidFill>
                <a:effectLst/>
                <a:latin typeface="Times" pitchFamily="2" charset="0"/>
              </a:rPr>
              <a:t>, donde se encuentra encerrada toda la librería estándar. El motivo de encerrar la librería estándar en un espacio de nombres no es otro que el de hacer más sencilla la creación de proyectos muy grandes</a:t>
            </a:r>
            <a:endParaRPr lang="es-MX" dirty="0"/>
          </a:p>
        </p:txBody>
      </p:sp>
      <p:cxnSp>
        <p:nvCxnSpPr>
          <p:cNvPr id="16" name="Conector recto de flecha 15">
            <a:extLst>
              <a:ext uri="{FF2B5EF4-FFF2-40B4-BE49-F238E27FC236}">
                <a16:creationId xmlns:a16="http://schemas.microsoft.com/office/drawing/2014/main" id="{9C49EC11-5B9A-A38F-AEEF-A4C1FB6EE531}"/>
              </a:ext>
            </a:extLst>
          </p:cNvPr>
          <p:cNvCxnSpPr>
            <a:endCxn id="11" idx="1"/>
          </p:cNvCxnSpPr>
          <p:nvPr/>
        </p:nvCxnSpPr>
        <p:spPr>
          <a:xfrm flipV="1">
            <a:off x="3315855" y="2691766"/>
            <a:ext cx="1129709" cy="58477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4963BCD1-61B1-4F53-7E86-0FFF2F70C311}"/>
              </a:ext>
            </a:extLst>
          </p:cNvPr>
          <p:cNvSpPr>
            <a:spLocks noGrp="1"/>
          </p:cNvSpPr>
          <p:nvPr>
            <p:ph type="body" idx="1"/>
          </p:nvPr>
        </p:nvSpPr>
        <p:spPr/>
        <p:txBody>
          <a:bodyPr/>
          <a:lstStyle/>
          <a:p>
            <a:endParaRPr lang="es-ES_tradnl"/>
          </a:p>
        </p:txBody>
      </p:sp>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8" dirty="0"/>
              <a:t>Declaración</a:t>
            </a:r>
            <a:r>
              <a:rPr sz="3300" spc="4" dirty="0"/>
              <a:t> </a:t>
            </a:r>
            <a:r>
              <a:rPr sz="3300" dirty="0"/>
              <a:t>de</a:t>
            </a:r>
            <a:r>
              <a:rPr sz="3300" spc="-8" dirty="0"/>
              <a:t> variables</a:t>
            </a:r>
            <a:r>
              <a:rPr sz="3300" spc="-19" dirty="0"/>
              <a:t> </a:t>
            </a:r>
            <a:r>
              <a:rPr sz="3300" dirty="0"/>
              <a:t>y</a:t>
            </a:r>
            <a:r>
              <a:rPr sz="3300" spc="-4" dirty="0"/>
              <a:t> </a:t>
            </a:r>
            <a:r>
              <a:rPr sz="3300" spc="-19" dirty="0"/>
              <a:t>constantes</a:t>
            </a:r>
            <a:endParaRPr sz="3300"/>
          </a:p>
        </p:txBody>
      </p:sp>
      <p:pic>
        <p:nvPicPr>
          <p:cNvPr id="3" name="object 3"/>
          <p:cNvPicPr/>
          <p:nvPr/>
        </p:nvPicPr>
        <p:blipFill>
          <a:blip r:embed="rId2" cstate="print"/>
          <a:stretch>
            <a:fillRect/>
          </a:stretch>
        </p:blipFill>
        <p:spPr>
          <a:xfrm>
            <a:off x="969265" y="1017271"/>
            <a:ext cx="6848855" cy="3851909"/>
          </a:xfrm>
          <a:prstGeom prst="rect">
            <a:avLst/>
          </a:prstGeom>
        </p:spPr>
      </p:pic>
      <p:sp>
        <p:nvSpPr>
          <p:cNvPr id="4" name="object 4"/>
          <p:cNvSpPr txBox="1"/>
          <p:nvPr/>
        </p:nvSpPr>
        <p:spPr>
          <a:xfrm>
            <a:off x="4122596" y="2024361"/>
            <a:ext cx="2076450" cy="702115"/>
          </a:xfrm>
          <a:prstGeom prst="rect">
            <a:avLst/>
          </a:prstGeom>
        </p:spPr>
        <p:txBody>
          <a:bodyPr vert="horz" wrap="square" lIns="0" tIns="9525" rIns="0" bIns="0" rtlCol="0">
            <a:spAutoFit/>
          </a:bodyPr>
          <a:lstStyle/>
          <a:p>
            <a:pPr marR="3810" algn="r">
              <a:spcBef>
                <a:spcPts val="75"/>
              </a:spcBef>
            </a:pPr>
            <a:r>
              <a:rPr sz="1350" spc="-8" dirty="0">
                <a:solidFill>
                  <a:srgbClr val="FF0000"/>
                </a:solidFill>
                <a:latin typeface="Calibri"/>
                <a:cs typeface="Calibri"/>
              </a:rPr>
              <a:t>Declaración</a:t>
            </a:r>
            <a:r>
              <a:rPr sz="1350" spc="11" dirty="0">
                <a:solidFill>
                  <a:srgbClr val="FF0000"/>
                </a:solidFill>
                <a:latin typeface="Calibri"/>
                <a:cs typeface="Calibri"/>
              </a:rPr>
              <a:t> </a:t>
            </a:r>
            <a:r>
              <a:rPr sz="1350" dirty="0">
                <a:solidFill>
                  <a:srgbClr val="FF0000"/>
                </a:solidFill>
                <a:latin typeface="Calibri"/>
                <a:cs typeface="Calibri"/>
              </a:rPr>
              <a:t>de una</a:t>
            </a:r>
            <a:r>
              <a:rPr sz="1350" spc="-11" dirty="0">
                <a:solidFill>
                  <a:srgbClr val="FF0000"/>
                </a:solidFill>
                <a:latin typeface="Calibri"/>
                <a:cs typeface="Calibri"/>
              </a:rPr>
              <a:t> constante</a:t>
            </a:r>
            <a:endParaRPr sz="1350">
              <a:latin typeface="Calibri"/>
              <a:cs typeface="Calibri"/>
            </a:endParaRPr>
          </a:p>
          <a:p>
            <a:pPr>
              <a:spcBef>
                <a:spcPts val="30"/>
              </a:spcBef>
            </a:pPr>
            <a:endParaRPr sz="1800">
              <a:latin typeface="Calibri"/>
              <a:cs typeface="Calibri"/>
            </a:endParaRPr>
          </a:p>
          <a:p>
            <a:pPr marR="38576" algn="r"/>
            <a:r>
              <a:rPr sz="1350" spc="-8" dirty="0">
                <a:solidFill>
                  <a:srgbClr val="FF0000"/>
                </a:solidFill>
                <a:latin typeface="Calibri"/>
                <a:cs typeface="Calibri"/>
              </a:rPr>
              <a:t>Declaración</a:t>
            </a:r>
            <a:r>
              <a:rPr sz="1350" spc="8" dirty="0">
                <a:solidFill>
                  <a:srgbClr val="FF0000"/>
                </a:solidFill>
                <a:latin typeface="Calibri"/>
                <a:cs typeface="Calibri"/>
              </a:rPr>
              <a:t> </a:t>
            </a:r>
            <a:r>
              <a:rPr sz="1350" dirty="0">
                <a:solidFill>
                  <a:srgbClr val="FF0000"/>
                </a:solidFill>
                <a:latin typeface="Calibri"/>
                <a:cs typeface="Calibri"/>
              </a:rPr>
              <a:t>de</a:t>
            </a:r>
            <a:r>
              <a:rPr sz="1350" spc="-4" dirty="0">
                <a:solidFill>
                  <a:srgbClr val="FF0000"/>
                </a:solidFill>
                <a:latin typeface="Calibri"/>
                <a:cs typeface="Calibri"/>
              </a:rPr>
              <a:t> variables</a:t>
            </a:r>
            <a:endParaRPr sz="135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8" dirty="0"/>
              <a:t>Declaración</a:t>
            </a:r>
            <a:r>
              <a:rPr sz="3300" spc="4" dirty="0"/>
              <a:t> </a:t>
            </a:r>
            <a:r>
              <a:rPr sz="3300" dirty="0"/>
              <a:t>de</a:t>
            </a:r>
            <a:r>
              <a:rPr sz="3300" spc="-8" dirty="0"/>
              <a:t> variables</a:t>
            </a:r>
            <a:r>
              <a:rPr sz="3300" spc="-19" dirty="0"/>
              <a:t> </a:t>
            </a:r>
            <a:r>
              <a:rPr sz="3300" dirty="0"/>
              <a:t>y</a:t>
            </a:r>
            <a:r>
              <a:rPr sz="3300" spc="-4" dirty="0"/>
              <a:t> </a:t>
            </a:r>
            <a:r>
              <a:rPr sz="3300" spc="-19" dirty="0"/>
              <a:t>constantes</a:t>
            </a:r>
            <a:endParaRPr sz="3300" dirty="0"/>
          </a:p>
        </p:txBody>
      </p:sp>
      <p:sp>
        <p:nvSpPr>
          <p:cNvPr id="7" name="CuadroTexto 6">
            <a:extLst>
              <a:ext uri="{FF2B5EF4-FFF2-40B4-BE49-F238E27FC236}">
                <a16:creationId xmlns:a16="http://schemas.microsoft.com/office/drawing/2014/main" id="{9ACD3A9E-FE60-2D67-29A4-54DF755A8F4E}"/>
              </a:ext>
            </a:extLst>
          </p:cNvPr>
          <p:cNvSpPr txBox="1"/>
          <p:nvPr/>
        </p:nvSpPr>
        <p:spPr>
          <a:xfrm>
            <a:off x="1363210" y="1554227"/>
            <a:ext cx="7269061" cy="2246769"/>
          </a:xfrm>
          <a:prstGeom prst="rect">
            <a:avLst/>
          </a:prstGeom>
          <a:noFill/>
        </p:spPr>
        <p:txBody>
          <a:bodyPr wrap="square">
            <a:spAutoFit/>
          </a:bodyPr>
          <a:lstStyle/>
          <a:p>
            <a:r>
              <a:rPr lang="es-MX" b="0" i="0" dirty="0">
                <a:solidFill>
                  <a:srgbClr val="000000"/>
                </a:solidFill>
                <a:effectLst/>
                <a:latin typeface="Times" pitchFamily="2" charset="0"/>
              </a:rPr>
              <a:t>En caso de no usar </a:t>
            </a:r>
            <a:r>
              <a:rPr lang="es-MX" b="0" i="1" dirty="0">
                <a:solidFill>
                  <a:srgbClr val="000000"/>
                </a:solidFill>
                <a:effectLst/>
                <a:latin typeface="Times" pitchFamily="2" charset="0"/>
              </a:rPr>
              <a:t>using namespace</a:t>
            </a:r>
            <a:r>
              <a:rPr lang="es-MX" b="0" i="0" dirty="0">
                <a:solidFill>
                  <a:srgbClr val="000000"/>
                </a:solidFill>
                <a:effectLst/>
                <a:latin typeface="Times" pitchFamily="2" charset="0"/>
              </a:rPr>
              <a:t>, aún es necesario indicar de alguna manera en qué espacio de nombres residen los objetos, clases, etc. que se estén usando. Para ello, es posible emplear el operador de ámbito, "::". Por ejemplo:</a:t>
            </a:r>
            <a:br>
              <a:rPr lang="es-MX" b="0" i="0" dirty="0">
                <a:solidFill>
                  <a:srgbClr val="000000"/>
                </a:solidFill>
                <a:effectLst/>
                <a:latin typeface="Times" pitchFamily="2" charset="0"/>
              </a:rPr>
            </a:br>
            <a:endParaRPr lang="es-MX" b="0" i="0" dirty="0">
              <a:solidFill>
                <a:srgbClr val="000000"/>
              </a:solidFill>
              <a:effectLst/>
              <a:latin typeface="Times" pitchFamily="2" charset="0"/>
            </a:endParaRPr>
          </a:p>
          <a:p>
            <a:br>
              <a:rPr lang="es-MX" dirty="0"/>
            </a:br>
            <a:r>
              <a:rPr lang="es-MX" dirty="0"/>
              <a:t>#include &lt;iostream&gt;</a:t>
            </a:r>
            <a:br>
              <a:rPr lang="es-MX" dirty="0"/>
            </a:br>
            <a:r>
              <a:rPr lang="es-MX" dirty="0"/>
              <a:t>int main()</a:t>
            </a:r>
          </a:p>
          <a:p>
            <a:r>
              <a:rPr lang="es-MX" dirty="0"/>
              <a:t>{    </a:t>
            </a:r>
          </a:p>
          <a:p>
            <a:r>
              <a:rPr lang="es-MX" dirty="0"/>
              <a:t>     std::cout &lt;&lt; "¡Hola, mundo!" &lt;&lt; std::endl;</a:t>
            </a:r>
          </a:p>
          <a:p>
            <a:r>
              <a:rPr lang="es-MX" dirty="0"/>
              <a:t>}</a:t>
            </a:r>
          </a:p>
        </p:txBody>
      </p:sp>
    </p:spTree>
    <p:extLst>
      <p:ext uri="{BB962C8B-B14F-4D97-AF65-F5344CB8AC3E}">
        <p14:creationId xmlns:p14="http://schemas.microsoft.com/office/powerpoint/2010/main" val="3866167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9204"/>
            <a:ext cx="9144000" cy="552450"/>
          </a:xfrm>
          <a:custGeom>
            <a:avLst/>
            <a:gdLst/>
            <a:ahLst/>
            <a:cxnLst/>
            <a:rect l="l" t="t" r="r" b="b"/>
            <a:pathLst>
              <a:path w="12192000" h="736600">
                <a:moveTo>
                  <a:pt x="12192000" y="0"/>
                </a:moveTo>
                <a:lnTo>
                  <a:pt x="0" y="0"/>
                </a:lnTo>
                <a:lnTo>
                  <a:pt x="0" y="736091"/>
                </a:lnTo>
                <a:lnTo>
                  <a:pt x="12192000" y="736091"/>
                </a:lnTo>
                <a:lnTo>
                  <a:pt x="12192000" y="0"/>
                </a:lnTo>
                <a:close/>
              </a:path>
            </a:pathLst>
          </a:custGeom>
          <a:solidFill>
            <a:srgbClr val="000000"/>
          </a:solidFill>
        </p:spPr>
        <p:txBody>
          <a:bodyPr wrap="square" lIns="0" tIns="0" rIns="0" bIns="0" rtlCol="0"/>
          <a:lstStyle/>
          <a:p>
            <a:endParaRPr sz="1050"/>
          </a:p>
        </p:txBody>
      </p:sp>
      <p:sp>
        <p:nvSpPr>
          <p:cNvPr id="18" name="Marcador de texto 17">
            <a:extLst>
              <a:ext uri="{FF2B5EF4-FFF2-40B4-BE49-F238E27FC236}">
                <a16:creationId xmlns:a16="http://schemas.microsoft.com/office/drawing/2014/main" id="{AF76EB0A-0899-58DA-B13F-D4F39FDCD045}"/>
              </a:ext>
            </a:extLst>
          </p:cNvPr>
          <p:cNvSpPr>
            <a:spLocks noGrp="1"/>
          </p:cNvSpPr>
          <p:nvPr>
            <p:ph type="body" idx="1"/>
          </p:nvPr>
        </p:nvSpPr>
        <p:spPr/>
        <p:txBody>
          <a:bodyPr/>
          <a:lstStyle/>
          <a:p>
            <a:endParaRPr lang="es-ES_tradnl"/>
          </a:p>
        </p:txBody>
      </p:sp>
      <p:sp>
        <p:nvSpPr>
          <p:cNvPr id="3" name="object 3"/>
          <p:cNvSpPr txBox="1">
            <a:spLocks noGrp="1"/>
          </p:cNvSpPr>
          <p:nvPr>
            <p:ph type="ctrTitle"/>
          </p:nvPr>
        </p:nvSpPr>
        <p:spPr>
          <a:xfrm>
            <a:off x="870651" y="551598"/>
            <a:ext cx="7402698" cy="392255"/>
          </a:xfrm>
          <a:prstGeom prst="rect">
            <a:avLst/>
          </a:prstGeom>
        </p:spPr>
        <p:txBody>
          <a:bodyPr spcFirstLastPara="1" vert="horz" wrap="square" lIns="0" tIns="10001" rIns="0" bIns="0" rtlCol="0" anchor="t" anchorCtr="0">
            <a:spAutoFit/>
          </a:bodyPr>
          <a:lstStyle/>
          <a:p>
            <a:pPr marL="9525">
              <a:spcBef>
                <a:spcPts val="79"/>
              </a:spcBef>
            </a:pPr>
            <a:r>
              <a:rPr sz="2400" dirty="0">
                <a:solidFill>
                  <a:srgbClr val="FFFFFF"/>
                </a:solidFill>
              </a:rPr>
              <a:t>El</a:t>
            </a:r>
            <a:r>
              <a:rPr sz="2400" spc="-4" dirty="0">
                <a:solidFill>
                  <a:srgbClr val="FFFFFF"/>
                </a:solidFill>
              </a:rPr>
              <a:t> </a:t>
            </a:r>
            <a:r>
              <a:rPr sz="2400" spc="-8" dirty="0">
                <a:solidFill>
                  <a:srgbClr val="FFFFFF"/>
                </a:solidFill>
              </a:rPr>
              <a:t>proceso</a:t>
            </a:r>
            <a:r>
              <a:rPr sz="2400" spc="4" dirty="0">
                <a:solidFill>
                  <a:srgbClr val="FFFFFF"/>
                </a:solidFill>
              </a:rPr>
              <a:t> </a:t>
            </a:r>
            <a:r>
              <a:rPr sz="2400" dirty="0">
                <a:solidFill>
                  <a:srgbClr val="FFFFFF"/>
                </a:solidFill>
              </a:rPr>
              <a:t>de</a:t>
            </a:r>
            <a:r>
              <a:rPr sz="2400" spc="-4" dirty="0">
                <a:solidFill>
                  <a:srgbClr val="FFFFFF"/>
                </a:solidFill>
              </a:rPr>
              <a:t> compilación</a:t>
            </a:r>
            <a:r>
              <a:rPr sz="2400" spc="23" dirty="0">
                <a:solidFill>
                  <a:srgbClr val="FFFFFF"/>
                </a:solidFill>
              </a:rPr>
              <a:t> </a:t>
            </a:r>
            <a:r>
              <a:rPr sz="2400" dirty="0">
                <a:solidFill>
                  <a:srgbClr val="FFFFFF"/>
                </a:solidFill>
              </a:rPr>
              <a:t>de</a:t>
            </a:r>
            <a:r>
              <a:rPr sz="2400" spc="-4" dirty="0">
                <a:solidFill>
                  <a:srgbClr val="FFFFFF"/>
                </a:solidFill>
              </a:rPr>
              <a:t> </a:t>
            </a:r>
            <a:r>
              <a:rPr sz="2400" dirty="0">
                <a:solidFill>
                  <a:srgbClr val="FFFFFF"/>
                </a:solidFill>
              </a:rPr>
              <a:t>un</a:t>
            </a:r>
            <a:r>
              <a:rPr sz="2400" spc="-8" dirty="0">
                <a:solidFill>
                  <a:srgbClr val="FFFFFF"/>
                </a:solidFill>
              </a:rPr>
              <a:t> </a:t>
            </a:r>
            <a:r>
              <a:rPr sz="2400" spc="-15" dirty="0">
                <a:solidFill>
                  <a:srgbClr val="FFFFFF"/>
                </a:solidFill>
              </a:rPr>
              <a:t>programa</a:t>
            </a:r>
            <a:endParaRPr sz="2400" dirty="0"/>
          </a:p>
        </p:txBody>
      </p:sp>
      <p:grpSp>
        <p:nvGrpSpPr>
          <p:cNvPr id="4" name="object 4"/>
          <p:cNvGrpSpPr/>
          <p:nvPr/>
        </p:nvGrpSpPr>
        <p:grpSpPr>
          <a:xfrm>
            <a:off x="657225" y="1126998"/>
            <a:ext cx="6851333" cy="3854291"/>
            <a:chOff x="876300" y="1502663"/>
            <a:chExt cx="9135110" cy="5139055"/>
          </a:xfrm>
        </p:grpSpPr>
        <p:sp>
          <p:nvSpPr>
            <p:cNvPr id="5" name="object 5"/>
            <p:cNvSpPr/>
            <p:nvPr/>
          </p:nvSpPr>
          <p:spPr>
            <a:xfrm>
              <a:off x="6161532" y="4354068"/>
              <a:ext cx="1004569" cy="754380"/>
            </a:xfrm>
            <a:custGeom>
              <a:avLst/>
              <a:gdLst/>
              <a:ahLst/>
              <a:cxnLst/>
              <a:rect l="l" t="t" r="r" b="b"/>
              <a:pathLst>
                <a:path w="1004570" h="754379">
                  <a:moveTo>
                    <a:pt x="753237" y="0"/>
                  </a:moveTo>
                  <a:lnTo>
                    <a:pt x="251079" y="0"/>
                  </a:lnTo>
                  <a:lnTo>
                    <a:pt x="251079" y="377189"/>
                  </a:lnTo>
                  <a:lnTo>
                    <a:pt x="0" y="377189"/>
                  </a:lnTo>
                  <a:lnTo>
                    <a:pt x="502158" y="754379"/>
                  </a:lnTo>
                  <a:lnTo>
                    <a:pt x="1004316" y="377189"/>
                  </a:lnTo>
                  <a:lnTo>
                    <a:pt x="753237" y="377189"/>
                  </a:lnTo>
                  <a:lnTo>
                    <a:pt x="753237" y="0"/>
                  </a:lnTo>
                  <a:close/>
                </a:path>
              </a:pathLst>
            </a:custGeom>
            <a:solidFill>
              <a:srgbClr val="4471C4"/>
            </a:solidFill>
          </p:spPr>
          <p:txBody>
            <a:bodyPr wrap="square" lIns="0" tIns="0" rIns="0" bIns="0" rtlCol="0"/>
            <a:lstStyle/>
            <a:p>
              <a:endParaRPr sz="1050"/>
            </a:p>
          </p:txBody>
        </p:sp>
        <p:sp>
          <p:nvSpPr>
            <p:cNvPr id="6" name="object 6"/>
            <p:cNvSpPr/>
            <p:nvPr/>
          </p:nvSpPr>
          <p:spPr>
            <a:xfrm>
              <a:off x="6161532" y="4354068"/>
              <a:ext cx="1004569" cy="754380"/>
            </a:xfrm>
            <a:custGeom>
              <a:avLst/>
              <a:gdLst/>
              <a:ahLst/>
              <a:cxnLst/>
              <a:rect l="l" t="t" r="r" b="b"/>
              <a:pathLst>
                <a:path w="1004570" h="754379">
                  <a:moveTo>
                    <a:pt x="0" y="377189"/>
                  </a:moveTo>
                  <a:lnTo>
                    <a:pt x="251079" y="377189"/>
                  </a:lnTo>
                  <a:lnTo>
                    <a:pt x="251079" y="0"/>
                  </a:lnTo>
                  <a:lnTo>
                    <a:pt x="753237" y="0"/>
                  </a:lnTo>
                  <a:lnTo>
                    <a:pt x="753237" y="377189"/>
                  </a:lnTo>
                  <a:lnTo>
                    <a:pt x="1004316" y="377189"/>
                  </a:lnTo>
                  <a:lnTo>
                    <a:pt x="502158" y="754379"/>
                  </a:lnTo>
                  <a:lnTo>
                    <a:pt x="0" y="377189"/>
                  </a:lnTo>
                  <a:close/>
                </a:path>
              </a:pathLst>
            </a:custGeom>
            <a:ln w="12192">
              <a:solidFill>
                <a:srgbClr val="2E528F"/>
              </a:solidFill>
            </a:ln>
          </p:spPr>
          <p:txBody>
            <a:bodyPr wrap="square" lIns="0" tIns="0" rIns="0" bIns="0" rtlCol="0"/>
            <a:lstStyle/>
            <a:p>
              <a:endParaRPr sz="1050"/>
            </a:p>
          </p:txBody>
        </p:sp>
        <p:pic>
          <p:nvPicPr>
            <p:cNvPr id="7" name="object 7"/>
            <p:cNvPicPr/>
            <p:nvPr/>
          </p:nvPicPr>
          <p:blipFill>
            <a:blip r:embed="rId2" cstate="print"/>
            <a:stretch>
              <a:fillRect/>
            </a:stretch>
          </p:blipFill>
          <p:spPr>
            <a:xfrm>
              <a:off x="876300" y="1502663"/>
              <a:ext cx="9134855" cy="5138927"/>
            </a:xfrm>
            <a:prstGeom prst="rect">
              <a:avLst/>
            </a:prstGeom>
          </p:spPr>
        </p:pic>
        <p:sp>
          <p:nvSpPr>
            <p:cNvPr id="8" name="object 8"/>
            <p:cNvSpPr/>
            <p:nvPr/>
          </p:nvSpPr>
          <p:spPr>
            <a:xfrm>
              <a:off x="2398775" y="1574291"/>
              <a:ext cx="993775" cy="471170"/>
            </a:xfrm>
            <a:custGeom>
              <a:avLst/>
              <a:gdLst/>
              <a:ahLst/>
              <a:cxnLst/>
              <a:rect l="l" t="t" r="r" b="b"/>
              <a:pathLst>
                <a:path w="993775" h="471169">
                  <a:moveTo>
                    <a:pt x="0" y="0"/>
                  </a:moveTo>
                  <a:lnTo>
                    <a:pt x="993648" y="0"/>
                  </a:lnTo>
                  <a:lnTo>
                    <a:pt x="993648" y="470915"/>
                  </a:lnTo>
                  <a:lnTo>
                    <a:pt x="0" y="470915"/>
                  </a:lnTo>
                  <a:lnTo>
                    <a:pt x="0" y="0"/>
                  </a:lnTo>
                  <a:close/>
                </a:path>
              </a:pathLst>
            </a:custGeom>
            <a:ln w="57911">
              <a:solidFill>
                <a:srgbClr val="FF0000"/>
              </a:solidFill>
            </a:ln>
          </p:spPr>
          <p:txBody>
            <a:bodyPr wrap="square" lIns="0" tIns="0" rIns="0" bIns="0" rtlCol="0"/>
            <a:lstStyle/>
            <a:p>
              <a:endParaRPr sz="1050"/>
            </a:p>
          </p:txBody>
        </p:sp>
      </p:grpSp>
      <p:sp>
        <p:nvSpPr>
          <p:cNvPr id="9" name="object 9"/>
          <p:cNvSpPr txBox="1"/>
          <p:nvPr/>
        </p:nvSpPr>
        <p:spPr>
          <a:xfrm>
            <a:off x="6422146" y="1784841"/>
            <a:ext cx="1922145" cy="1048364"/>
          </a:xfrm>
          <a:prstGeom prst="rect">
            <a:avLst/>
          </a:prstGeom>
        </p:spPr>
        <p:txBody>
          <a:bodyPr vert="horz" wrap="square" lIns="0" tIns="9525" rIns="0" bIns="0" rtlCol="0">
            <a:spAutoFit/>
          </a:bodyPr>
          <a:lstStyle/>
          <a:p>
            <a:pPr marL="9525" marR="3810">
              <a:spcBef>
                <a:spcPts val="75"/>
              </a:spcBef>
            </a:pPr>
            <a:r>
              <a:rPr sz="1350" spc="-4" dirty="0">
                <a:latin typeface="Calibri"/>
                <a:cs typeface="Calibri"/>
              </a:rPr>
              <a:t>El</a:t>
            </a:r>
            <a:r>
              <a:rPr sz="1350" dirty="0">
                <a:latin typeface="Calibri"/>
                <a:cs typeface="Calibri"/>
              </a:rPr>
              <a:t> </a:t>
            </a:r>
            <a:r>
              <a:rPr sz="1350" spc="-8" dirty="0">
                <a:latin typeface="Calibri"/>
                <a:cs typeface="Calibri"/>
              </a:rPr>
              <a:t>proceso</a:t>
            </a:r>
            <a:r>
              <a:rPr sz="1350" spc="-4" dirty="0">
                <a:latin typeface="Calibri"/>
                <a:cs typeface="Calibri"/>
              </a:rPr>
              <a:t> </a:t>
            </a:r>
            <a:r>
              <a:rPr sz="1350" dirty="0">
                <a:latin typeface="Calibri"/>
                <a:cs typeface="Calibri"/>
              </a:rPr>
              <a:t>de</a:t>
            </a:r>
            <a:r>
              <a:rPr sz="1350" spc="8" dirty="0">
                <a:latin typeface="Calibri"/>
                <a:cs typeface="Calibri"/>
              </a:rPr>
              <a:t> </a:t>
            </a:r>
            <a:r>
              <a:rPr sz="1350" spc="-8" dirty="0">
                <a:latin typeface="Calibri"/>
                <a:cs typeface="Calibri"/>
              </a:rPr>
              <a:t>compilación </a:t>
            </a:r>
            <a:r>
              <a:rPr sz="1350" spc="-4" dirty="0">
                <a:latin typeface="Calibri"/>
                <a:cs typeface="Calibri"/>
              </a:rPr>
              <a:t> </a:t>
            </a:r>
            <a:r>
              <a:rPr sz="1350" dirty="0">
                <a:latin typeface="Calibri"/>
                <a:cs typeface="Calibri"/>
              </a:rPr>
              <a:t>depende de </a:t>
            </a:r>
            <a:r>
              <a:rPr sz="1350" spc="-4" dirty="0">
                <a:latin typeface="Calibri"/>
                <a:cs typeface="Calibri"/>
              </a:rPr>
              <a:t>la </a:t>
            </a:r>
            <a:r>
              <a:rPr sz="1350" spc="-8" dirty="0">
                <a:latin typeface="Calibri"/>
                <a:cs typeface="Calibri"/>
              </a:rPr>
              <a:t>herramienta </a:t>
            </a:r>
            <a:r>
              <a:rPr sz="1350" spc="-296" dirty="0">
                <a:latin typeface="Calibri"/>
                <a:cs typeface="Calibri"/>
              </a:rPr>
              <a:t> </a:t>
            </a:r>
            <a:r>
              <a:rPr sz="1350" spc="-8" dirty="0">
                <a:latin typeface="Calibri"/>
                <a:cs typeface="Calibri"/>
              </a:rPr>
              <a:t>utilizada.</a:t>
            </a:r>
            <a:r>
              <a:rPr sz="1350" dirty="0">
                <a:latin typeface="Calibri"/>
                <a:cs typeface="Calibri"/>
              </a:rPr>
              <a:t> Aquí</a:t>
            </a:r>
            <a:r>
              <a:rPr sz="1350" spc="-8" dirty="0">
                <a:latin typeface="Calibri"/>
                <a:cs typeface="Calibri"/>
              </a:rPr>
              <a:t> </a:t>
            </a:r>
            <a:r>
              <a:rPr sz="1350" dirty="0">
                <a:latin typeface="Calibri"/>
                <a:cs typeface="Calibri"/>
              </a:rPr>
              <a:t>un</a:t>
            </a:r>
            <a:r>
              <a:rPr sz="1350" spc="4" dirty="0">
                <a:latin typeface="Calibri"/>
                <a:cs typeface="Calibri"/>
              </a:rPr>
              <a:t> </a:t>
            </a:r>
            <a:r>
              <a:rPr sz="1350" spc="-4" dirty="0">
                <a:latin typeface="Calibri"/>
                <a:cs typeface="Calibri"/>
              </a:rPr>
              <a:t>ejemplo </a:t>
            </a:r>
            <a:r>
              <a:rPr sz="1350" dirty="0">
                <a:latin typeface="Calibri"/>
                <a:cs typeface="Calibri"/>
              </a:rPr>
              <a:t> del </a:t>
            </a:r>
            <a:r>
              <a:rPr sz="1350" spc="-8" dirty="0">
                <a:latin typeface="Calibri"/>
                <a:cs typeface="Calibri"/>
              </a:rPr>
              <a:t>proceso </a:t>
            </a:r>
            <a:r>
              <a:rPr sz="1350" dirty="0">
                <a:latin typeface="Calibri"/>
                <a:cs typeface="Calibri"/>
              </a:rPr>
              <a:t>de </a:t>
            </a:r>
            <a:r>
              <a:rPr sz="1350" spc="-8" dirty="0">
                <a:latin typeface="Calibri"/>
                <a:cs typeface="Calibri"/>
              </a:rPr>
              <a:t>compilación </a:t>
            </a:r>
            <a:r>
              <a:rPr sz="1350" spc="-296" dirty="0">
                <a:latin typeface="Calibri"/>
                <a:cs typeface="Calibri"/>
              </a:rPr>
              <a:t> </a:t>
            </a:r>
            <a:r>
              <a:rPr sz="1350" spc="-4" dirty="0">
                <a:latin typeface="Calibri"/>
                <a:cs typeface="Calibri"/>
              </a:rPr>
              <a:t>Code::Blocks</a:t>
            </a:r>
            <a:endParaRPr sz="1350">
              <a:latin typeface="Calibri"/>
              <a:cs typeface="Calibri"/>
            </a:endParaRPr>
          </a:p>
        </p:txBody>
      </p:sp>
      <p:sp>
        <p:nvSpPr>
          <p:cNvPr id="10" name="object 10"/>
          <p:cNvSpPr/>
          <p:nvPr/>
        </p:nvSpPr>
        <p:spPr>
          <a:xfrm>
            <a:off x="699517" y="1810512"/>
            <a:ext cx="1459706" cy="484823"/>
          </a:xfrm>
          <a:custGeom>
            <a:avLst/>
            <a:gdLst/>
            <a:ahLst/>
            <a:cxnLst/>
            <a:rect l="l" t="t" r="r" b="b"/>
            <a:pathLst>
              <a:path w="1946275" h="646430">
                <a:moveTo>
                  <a:pt x="1946148" y="0"/>
                </a:moveTo>
                <a:lnTo>
                  <a:pt x="0" y="0"/>
                </a:lnTo>
                <a:lnTo>
                  <a:pt x="0" y="646176"/>
                </a:lnTo>
                <a:lnTo>
                  <a:pt x="1946148" y="646176"/>
                </a:lnTo>
                <a:lnTo>
                  <a:pt x="1946148" y="0"/>
                </a:lnTo>
                <a:close/>
              </a:path>
            </a:pathLst>
          </a:custGeom>
          <a:solidFill>
            <a:srgbClr val="FFFFFF"/>
          </a:solidFill>
        </p:spPr>
        <p:txBody>
          <a:bodyPr wrap="square" lIns="0" tIns="0" rIns="0" bIns="0" rtlCol="0"/>
          <a:lstStyle/>
          <a:p>
            <a:endParaRPr sz="1050"/>
          </a:p>
        </p:txBody>
      </p:sp>
      <p:sp>
        <p:nvSpPr>
          <p:cNvPr id="11" name="object 11"/>
          <p:cNvSpPr txBox="1"/>
          <p:nvPr/>
        </p:nvSpPr>
        <p:spPr>
          <a:xfrm>
            <a:off x="767075" y="1823337"/>
            <a:ext cx="1324928" cy="425116"/>
          </a:xfrm>
          <a:prstGeom prst="rect">
            <a:avLst/>
          </a:prstGeom>
        </p:spPr>
        <p:txBody>
          <a:bodyPr vert="horz" wrap="square" lIns="0" tIns="9525" rIns="0" bIns="0" rtlCol="0">
            <a:spAutoFit/>
          </a:bodyPr>
          <a:lstStyle/>
          <a:p>
            <a:pPr marL="442436" marR="3810" indent="-433388">
              <a:spcBef>
                <a:spcPts val="75"/>
              </a:spcBef>
            </a:pPr>
            <a:r>
              <a:rPr sz="1350" spc="-19" dirty="0">
                <a:latin typeface="Calibri"/>
                <a:cs typeface="Calibri"/>
              </a:rPr>
              <a:t>Para </a:t>
            </a:r>
            <a:r>
              <a:rPr sz="1350" spc="-4" dirty="0">
                <a:latin typeface="Calibri"/>
                <a:cs typeface="Calibri"/>
              </a:rPr>
              <a:t>sólo </a:t>
            </a:r>
            <a:r>
              <a:rPr sz="1350" spc="-19" dirty="0">
                <a:latin typeface="Calibri"/>
                <a:cs typeface="Calibri"/>
              </a:rPr>
              <a:t>compilar, </a:t>
            </a:r>
            <a:r>
              <a:rPr sz="1350" spc="-296" dirty="0">
                <a:latin typeface="Calibri"/>
                <a:cs typeface="Calibri"/>
              </a:rPr>
              <a:t> </a:t>
            </a:r>
            <a:r>
              <a:rPr sz="1350" spc="-4" dirty="0">
                <a:latin typeface="Calibri"/>
                <a:cs typeface="Calibri"/>
              </a:rPr>
              <a:t>clic</a:t>
            </a:r>
            <a:r>
              <a:rPr sz="1350" spc="4" dirty="0">
                <a:latin typeface="Calibri"/>
                <a:cs typeface="Calibri"/>
              </a:rPr>
              <a:t> </a:t>
            </a:r>
            <a:r>
              <a:rPr sz="1350" dirty="0">
                <a:latin typeface="Calibri"/>
                <a:cs typeface="Calibri"/>
              </a:rPr>
              <a:t>en</a:t>
            </a:r>
            <a:endParaRPr sz="1350">
              <a:latin typeface="Calibri"/>
              <a:cs typeface="Calibri"/>
            </a:endParaRPr>
          </a:p>
        </p:txBody>
      </p:sp>
      <p:grpSp>
        <p:nvGrpSpPr>
          <p:cNvPr id="12" name="object 12"/>
          <p:cNvGrpSpPr/>
          <p:nvPr/>
        </p:nvGrpSpPr>
        <p:grpSpPr>
          <a:xfrm>
            <a:off x="1324546" y="1346865"/>
            <a:ext cx="1559242" cy="609124"/>
            <a:chOff x="1766061" y="1795820"/>
            <a:chExt cx="2078989" cy="812165"/>
          </a:xfrm>
        </p:grpSpPr>
        <p:sp>
          <p:nvSpPr>
            <p:cNvPr id="13" name="object 13"/>
            <p:cNvSpPr/>
            <p:nvPr/>
          </p:nvSpPr>
          <p:spPr>
            <a:xfrm>
              <a:off x="1772411" y="1925629"/>
              <a:ext cx="818515" cy="676275"/>
            </a:xfrm>
            <a:custGeom>
              <a:avLst/>
              <a:gdLst/>
              <a:ahLst/>
              <a:cxnLst/>
              <a:rect l="l" t="t" r="r" b="b"/>
              <a:pathLst>
                <a:path w="818514" h="676275">
                  <a:moveTo>
                    <a:pt x="0" y="675995"/>
                  </a:moveTo>
                  <a:lnTo>
                    <a:pt x="818311" y="0"/>
                  </a:lnTo>
                </a:path>
              </a:pathLst>
            </a:custGeom>
            <a:ln w="12700">
              <a:solidFill>
                <a:srgbClr val="FF0000"/>
              </a:solidFill>
            </a:ln>
          </p:spPr>
          <p:txBody>
            <a:bodyPr wrap="square" lIns="0" tIns="0" rIns="0" bIns="0" rtlCol="0"/>
            <a:lstStyle/>
            <a:p>
              <a:endParaRPr sz="1050"/>
            </a:p>
          </p:txBody>
        </p:sp>
        <p:sp>
          <p:nvSpPr>
            <p:cNvPr id="14" name="object 14"/>
            <p:cNvSpPr/>
            <p:nvPr/>
          </p:nvSpPr>
          <p:spPr>
            <a:xfrm>
              <a:off x="2556659" y="1885191"/>
              <a:ext cx="83185" cy="78105"/>
            </a:xfrm>
            <a:custGeom>
              <a:avLst/>
              <a:gdLst/>
              <a:ahLst/>
              <a:cxnLst/>
              <a:rect l="l" t="t" r="r" b="b"/>
              <a:pathLst>
                <a:path w="83185" h="78105">
                  <a:moveTo>
                    <a:pt x="83019" y="0"/>
                  </a:moveTo>
                  <a:lnTo>
                    <a:pt x="0" y="19151"/>
                  </a:lnTo>
                  <a:lnTo>
                    <a:pt x="48539" y="77901"/>
                  </a:lnTo>
                  <a:lnTo>
                    <a:pt x="83019" y="0"/>
                  </a:lnTo>
                  <a:close/>
                </a:path>
              </a:pathLst>
            </a:custGeom>
            <a:solidFill>
              <a:srgbClr val="FF0000"/>
            </a:solidFill>
          </p:spPr>
          <p:txBody>
            <a:bodyPr wrap="square" lIns="0" tIns="0" rIns="0" bIns="0" rtlCol="0"/>
            <a:lstStyle/>
            <a:p>
              <a:endParaRPr sz="1050"/>
            </a:p>
          </p:txBody>
        </p:sp>
        <p:sp>
          <p:nvSpPr>
            <p:cNvPr id="15" name="object 15"/>
            <p:cNvSpPr/>
            <p:nvPr/>
          </p:nvSpPr>
          <p:spPr>
            <a:xfrm>
              <a:off x="3110368" y="1828694"/>
              <a:ext cx="728345" cy="217804"/>
            </a:xfrm>
            <a:custGeom>
              <a:avLst/>
              <a:gdLst/>
              <a:ahLst/>
              <a:cxnLst/>
              <a:rect l="l" t="t" r="r" b="b"/>
              <a:pathLst>
                <a:path w="728345" h="217805">
                  <a:moveTo>
                    <a:pt x="728027" y="217487"/>
                  </a:moveTo>
                  <a:lnTo>
                    <a:pt x="0" y="0"/>
                  </a:lnTo>
                </a:path>
              </a:pathLst>
            </a:custGeom>
            <a:ln w="12700">
              <a:solidFill>
                <a:srgbClr val="FF0000"/>
              </a:solidFill>
            </a:ln>
          </p:spPr>
          <p:txBody>
            <a:bodyPr wrap="square" lIns="0" tIns="0" rIns="0" bIns="0" rtlCol="0"/>
            <a:lstStyle/>
            <a:p>
              <a:endParaRPr sz="1050"/>
            </a:p>
          </p:txBody>
        </p:sp>
        <p:sp>
          <p:nvSpPr>
            <p:cNvPr id="16" name="object 16"/>
            <p:cNvSpPr/>
            <p:nvPr/>
          </p:nvSpPr>
          <p:spPr>
            <a:xfrm>
              <a:off x="3049523" y="1795820"/>
              <a:ext cx="84455" cy="73025"/>
            </a:xfrm>
            <a:custGeom>
              <a:avLst/>
              <a:gdLst/>
              <a:ahLst/>
              <a:cxnLst/>
              <a:rect l="l" t="t" r="r" b="b"/>
              <a:pathLst>
                <a:path w="84455" h="73025">
                  <a:moveTo>
                    <a:pt x="83921" y="0"/>
                  </a:moveTo>
                  <a:lnTo>
                    <a:pt x="0" y="14693"/>
                  </a:lnTo>
                  <a:lnTo>
                    <a:pt x="62102" y="73012"/>
                  </a:lnTo>
                  <a:lnTo>
                    <a:pt x="83921" y="0"/>
                  </a:lnTo>
                  <a:close/>
                </a:path>
              </a:pathLst>
            </a:custGeom>
            <a:solidFill>
              <a:srgbClr val="FF0000"/>
            </a:solidFill>
          </p:spPr>
          <p:txBody>
            <a:bodyPr wrap="square" lIns="0" tIns="0" rIns="0" bIns="0" rtlCol="0"/>
            <a:lstStyle/>
            <a:p>
              <a:endParaRPr sz="1050"/>
            </a:p>
          </p:txBody>
        </p:sp>
      </p:grpSp>
      <p:sp>
        <p:nvSpPr>
          <p:cNvPr id="17" name="object 17"/>
          <p:cNvSpPr txBox="1"/>
          <p:nvPr/>
        </p:nvSpPr>
        <p:spPr>
          <a:xfrm>
            <a:off x="2879217" y="1291591"/>
            <a:ext cx="1864519" cy="438582"/>
          </a:xfrm>
          <a:prstGeom prst="rect">
            <a:avLst/>
          </a:prstGeom>
          <a:solidFill>
            <a:srgbClr val="FFFFFF"/>
          </a:solidFill>
        </p:spPr>
        <p:txBody>
          <a:bodyPr vert="horz" wrap="square" lIns="0" tIns="22860" rIns="0" bIns="0" rtlCol="0">
            <a:spAutoFit/>
          </a:bodyPr>
          <a:lstStyle/>
          <a:p>
            <a:pPr marL="712470" marR="71914" indent="-635794">
              <a:spcBef>
                <a:spcPts val="180"/>
              </a:spcBef>
            </a:pPr>
            <a:r>
              <a:rPr sz="1350" spc="-19" dirty="0">
                <a:latin typeface="Calibri"/>
                <a:cs typeface="Calibri"/>
              </a:rPr>
              <a:t>Para </a:t>
            </a:r>
            <a:r>
              <a:rPr sz="1350" spc="-4" dirty="0">
                <a:latin typeface="Calibri"/>
                <a:cs typeface="Calibri"/>
              </a:rPr>
              <a:t>compilar </a:t>
            </a:r>
            <a:r>
              <a:rPr sz="1350" dirty="0">
                <a:latin typeface="Calibri"/>
                <a:cs typeface="Calibri"/>
              </a:rPr>
              <a:t>y </a:t>
            </a:r>
            <a:r>
              <a:rPr sz="1350" spc="-19" dirty="0">
                <a:latin typeface="Calibri"/>
                <a:cs typeface="Calibri"/>
              </a:rPr>
              <a:t>ejecutar, </a:t>
            </a:r>
            <a:r>
              <a:rPr sz="1350" spc="-296" dirty="0">
                <a:latin typeface="Calibri"/>
                <a:cs typeface="Calibri"/>
              </a:rPr>
              <a:t> </a:t>
            </a:r>
            <a:r>
              <a:rPr sz="1350" spc="-4" dirty="0">
                <a:latin typeface="Calibri"/>
                <a:cs typeface="Calibri"/>
              </a:rPr>
              <a:t>clic</a:t>
            </a:r>
            <a:r>
              <a:rPr sz="1350" spc="4" dirty="0">
                <a:latin typeface="Calibri"/>
                <a:cs typeface="Calibri"/>
              </a:rPr>
              <a:t> </a:t>
            </a:r>
            <a:r>
              <a:rPr sz="1350" dirty="0">
                <a:latin typeface="Calibri"/>
                <a:cs typeface="Calibri"/>
              </a:rPr>
              <a:t>en</a:t>
            </a:r>
            <a:endParaRPr sz="135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37AA2-1281-5768-5E3B-30EDBA773C48}"/>
              </a:ext>
            </a:extLst>
          </p:cNvPr>
          <p:cNvSpPr>
            <a:spLocks noGrp="1"/>
          </p:cNvSpPr>
          <p:nvPr>
            <p:ph type="title"/>
          </p:nvPr>
        </p:nvSpPr>
        <p:spPr/>
        <p:txBody>
          <a:bodyPr/>
          <a:lstStyle/>
          <a:p>
            <a:r>
              <a:rPr lang="es-ES_tradnl" sz="6600" dirty="0"/>
              <a:t>Tipos de Datos</a:t>
            </a:r>
          </a:p>
        </p:txBody>
      </p:sp>
      <p:sp>
        <p:nvSpPr>
          <p:cNvPr id="3" name="Marcador de texto 2">
            <a:extLst>
              <a:ext uri="{FF2B5EF4-FFF2-40B4-BE49-F238E27FC236}">
                <a16:creationId xmlns:a16="http://schemas.microsoft.com/office/drawing/2014/main" id="{E5A4DA38-95B0-DA60-4623-66AAF1AADC59}"/>
              </a:ext>
            </a:extLst>
          </p:cNvPr>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3896463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4" dirty="0"/>
              <a:t>Tipos</a:t>
            </a:r>
            <a:r>
              <a:rPr sz="3300" spc="-19" dirty="0"/>
              <a:t> </a:t>
            </a:r>
            <a:r>
              <a:rPr sz="3300" dirty="0"/>
              <a:t>de</a:t>
            </a:r>
            <a:r>
              <a:rPr sz="3300" spc="-34" dirty="0"/>
              <a:t> </a:t>
            </a:r>
            <a:r>
              <a:rPr sz="3300" spc="-19" dirty="0"/>
              <a:t>datos</a:t>
            </a:r>
            <a:endParaRPr sz="3300"/>
          </a:p>
        </p:txBody>
      </p:sp>
      <p:graphicFrame>
        <p:nvGraphicFramePr>
          <p:cNvPr id="3" name="object 3"/>
          <p:cNvGraphicFramePr>
            <a:graphicFrameLocks noGrp="1"/>
          </p:cNvGraphicFramePr>
          <p:nvPr/>
        </p:nvGraphicFramePr>
        <p:xfrm>
          <a:off x="623887" y="1364456"/>
          <a:ext cx="7943852" cy="1880875"/>
        </p:xfrm>
        <a:graphic>
          <a:graphicData uri="http://schemas.openxmlformats.org/drawingml/2006/table">
            <a:tbl>
              <a:tblPr firstRow="1" bandRow="1">
                <a:tableStyleId>{2D5ABB26-0587-4C30-8999-92F81FD0307C}</a:tableStyleId>
              </a:tblPr>
              <a:tblGrid>
                <a:gridCol w="1985963">
                  <a:extLst>
                    <a:ext uri="{9D8B030D-6E8A-4147-A177-3AD203B41FA5}">
                      <a16:colId xmlns:a16="http://schemas.microsoft.com/office/drawing/2014/main" val="20000"/>
                    </a:ext>
                  </a:extLst>
                </a:gridCol>
                <a:gridCol w="1985963">
                  <a:extLst>
                    <a:ext uri="{9D8B030D-6E8A-4147-A177-3AD203B41FA5}">
                      <a16:colId xmlns:a16="http://schemas.microsoft.com/office/drawing/2014/main" val="20001"/>
                    </a:ext>
                  </a:extLst>
                </a:gridCol>
                <a:gridCol w="1985963">
                  <a:extLst>
                    <a:ext uri="{9D8B030D-6E8A-4147-A177-3AD203B41FA5}">
                      <a16:colId xmlns:a16="http://schemas.microsoft.com/office/drawing/2014/main" val="20002"/>
                    </a:ext>
                  </a:extLst>
                </a:gridCol>
                <a:gridCol w="1985963">
                  <a:extLst>
                    <a:ext uri="{9D8B030D-6E8A-4147-A177-3AD203B41FA5}">
                      <a16:colId xmlns:a16="http://schemas.microsoft.com/office/drawing/2014/main" val="20003"/>
                    </a:ext>
                  </a:extLst>
                </a:gridCol>
              </a:tblGrid>
              <a:tr h="376175">
                <a:tc>
                  <a:txBody>
                    <a:bodyPr/>
                    <a:lstStyle/>
                    <a:p>
                      <a:pPr marL="771525">
                        <a:lnSpc>
                          <a:spcPct val="100000"/>
                        </a:lnSpc>
                        <a:spcBef>
                          <a:spcPts val="240"/>
                        </a:spcBef>
                      </a:pPr>
                      <a:r>
                        <a:rPr sz="1400" b="1" spc="-5" dirty="0">
                          <a:solidFill>
                            <a:srgbClr val="FFFFFF"/>
                          </a:solidFill>
                          <a:latin typeface="Calibri"/>
                          <a:cs typeface="Calibri"/>
                        </a:rPr>
                        <a:t>Descripción</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gridSpan="3">
                  <a:txBody>
                    <a:bodyPr/>
                    <a:lstStyle/>
                    <a:p>
                      <a:pPr algn="ctr">
                        <a:lnSpc>
                          <a:spcPct val="100000"/>
                        </a:lnSpc>
                        <a:spcBef>
                          <a:spcPts val="240"/>
                        </a:spcBef>
                      </a:pPr>
                      <a:r>
                        <a:rPr sz="1400" b="1" spc="-10" dirty="0">
                          <a:solidFill>
                            <a:srgbClr val="FFFFFF"/>
                          </a:solidFill>
                          <a:latin typeface="Calibri"/>
                          <a:cs typeface="Calibri"/>
                        </a:rPr>
                        <a:t>Nombre</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76175">
                <a:tc>
                  <a:txBody>
                    <a:bodyPr/>
                    <a:lstStyle/>
                    <a:p>
                      <a:pPr marL="91440">
                        <a:lnSpc>
                          <a:spcPct val="100000"/>
                        </a:lnSpc>
                        <a:spcBef>
                          <a:spcPts val="200"/>
                        </a:spcBef>
                      </a:pPr>
                      <a:r>
                        <a:rPr sz="1800" spc="-10" dirty="0">
                          <a:latin typeface="Calibri"/>
                          <a:cs typeface="Calibri"/>
                        </a:rPr>
                        <a:t>Carácter</a:t>
                      </a:r>
                      <a:endParaRPr sz="1800">
                        <a:latin typeface="Calibri"/>
                        <a:cs typeface="Calibri"/>
                      </a:endParaRPr>
                    </a:p>
                  </a:txBody>
                  <a:tcPr marL="0" marR="0" marT="190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200"/>
                        </a:spcBef>
                      </a:pPr>
                      <a:r>
                        <a:rPr sz="1800" dirty="0">
                          <a:latin typeface="Calibri"/>
                          <a:cs typeface="Calibri"/>
                        </a:rPr>
                        <a:t>char</a:t>
                      </a:r>
                      <a:endParaRPr sz="1800">
                        <a:latin typeface="Calibri"/>
                        <a:cs typeface="Calibri"/>
                      </a:endParaRPr>
                    </a:p>
                  </a:txBody>
                  <a:tcPr marL="0" marR="0" marT="190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nSpc>
                          <a:spcPct val="100000"/>
                        </a:lnSpc>
                      </a:pPr>
                      <a:endParaRPr sz="18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nSpc>
                          <a:spcPct val="100000"/>
                        </a:lnSpc>
                      </a:pPr>
                      <a:endParaRPr sz="18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6175">
                <a:tc>
                  <a:txBody>
                    <a:bodyPr/>
                    <a:lstStyle/>
                    <a:p>
                      <a:pPr marL="90805">
                        <a:lnSpc>
                          <a:spcPct val="100000"/>
                        </a:lnSpc>
                        <a:spcBef>
                          <a:spcPts val="204"/>
                        </a:spcBef>
                      </a:pPr>
                      <a:r>
                        <a:rPr sz="1800" spc="-10" dirty="0">
                          <a:latin typeface="Calibri"/>
                          <a:cs typeface="Calibri"/>
                        </a:rPr>
                        <a:t>Números</a:t>
                      </a:r>
                      <a:r>
                        <a:rPr sz="1800" spc="-50" dirty="0">
                          <a:latin typeface="Calibri"/>
                          <a:cs typeface="Calibri"/>
                        </a:rPr>
                        <a:t> </a:t>
                      </a:r>
                      <a:r>
                        <a:rPr sz="1800" spc="-10" dirty="0">
                          <a:latin typeface="Calibri"/>
                          <a:cs typeface="Calibri"/>
                        </a:rPr>
                        <a:t>naturales</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204"/>
                        </a:spcBef>
                      </a:pPr>
                      <a:r>
                        <a:rPr sz="1800" spc="-5" dirty="0">
                          <a:latin typeface="Calibri"/>
                          <a:cs typeface="Calibri"/>
                        </a:rPr>
                        <a:t>unsigned</a:t>
                      </a:r>
                      <a:r>
                        <a:rPr sz="1800" spc="-30" dirty="0">
                          <a:latin typeface="Calibri"/>
                          <a:cs typeface="Calibri"/>
                        </a:rPr>
                        <a:t> </a:t>
                      </a:r>
                      <a:r>
                        <a:rPr sz="1800" spc="-5" dirty="0">
                          <a:latin typeface="Calibri"/>
                          <a:cs typeface="Calibri"/>
                        </a:rPr>
                        <a:t>short</a:t>
                      </a:r>
                      <a:r>
                        <a:rPr sz="1800" spc="-25" dirty="0">
                          <a:latin typeface="Calibri"/>
                          <a:cs typeface="Calibri"/>
                        </a:rPr>
                        <a:t> </a:t>
                      </a:r>
                      <a:r>
                        <a:rPr sz="1800" spc="-20" dirty="0">
                          <a:latin typeface="Calibri"/>
                          <a:cs typeface="Calibri"/>
                        </a:rPr>
                        <a:t>int</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204"/>
                        </a:spcBef>
                      </a:pPr>
                      <a:r>
                        <a:rPr sz="1800" spc="-5" dirty="0">
                          <a:latin typeface="Calibri"/>
                          <a:cs typeface="Calibri"/>
                        </a:rPr>
                        <a:t>unsigned</a:t>
                      </a:r>
                      <a:r>
                        <a:rPr sz="1800" spc="-40" dirty="0">
                          <a:latin typeface="Calibri"/>
                          <a:cs typeface="Calibri"/>
                        </a:rPr>
                        <a:t> </a:t>
                      </a:r>
                      <a:r>
                        <a:rPr sz="1800" spc="-20" dirty="0">
                          <a:latin typeface="Calibri"/>
                          <a:cs typeface="Calibri"/>
                        </a:rPr>
                        <a:t>int</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204"/>
                        </a:spcBef>
                      </a:pPr>
                      <a:r>
                        <a:rPr sz="1800" spc="-5" dirty="0">
                          <a:latin typeface="Calibri"/>
                          <a:cs typeface="Calibri"/>
                        </a:rPr>
                        <a:t>unsigned</a:t>
                      </a:r>
                      <a:r>
                        <a:rPr sz="1800" spc="-30" dirty="0">
                          <a:latin typeface="Calibri"/>
                          <a:cs typeface="Calibri"/>
                        </a:rPr>
                        <a:t> </a:t>
                      </a:r>
                      <a:r>
                        <a:rPr sz="1800" spc="-5" dirty="0">
                          <a:latin typeface="Calibri"/>
                          <a:cs typeface="Calibri"/>
                        </a:rPr>
                        <a:t>long</a:t>
                      </a:r>
                      <a:r>
                        <a:rPr sz="1800" spc="-25" dirty="0">
                          <a:latin typeface="Calibri"/>
                          <a:cs typeface="Calibri"/>
                        </a:rPr>
                        <a:t> </a:t>
                      </a:r>
                      <a:r>
                        <a:rPr sz="1800" spc="-20" dirty="0">
                          <a:latin typeface="Calibri"/>
                          <a:cs typeface="Calibri"/>
                        </a:rPr>
                        <a:t>int</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6175">
                <a:tc>
                  <a:txBody>
                    <a:bodyPr/>
                    <a:lstStyle/>
                    <a:p>
                      <a:pPr marL="91440">
                        <a:lnSpc>
                          <a:spcPct val="100000"/>
                        </a:lnSpc>
                        <a:spcBef>
                          <a:spcPts val="204"/>
                        </a:spcBef>
                      </a:pPr>
                      <a:r>
                        <a:rPr sz="1800" spc="-10" dirty="0">
                          <a:latin typeface="Calibri"/>
                          <a:cs typeface="Calibri"/>
                        </a:rPr>
                        <a:t>Números</a:t>
                      </a:r>
                      <a:r>
                        <a:rPr sz="1800" spc="-45" dirty="0">
                          <a:latin typeface="Calibri"/>
                          <a:cs typeface="Calibri"/>
                        </a:rPr>
                        <a:t> </a:t>
                      </a:r>
                      <a:r>
                        <a:rPr sz="1800" spc="-15" dirty="0">
                          <a:latin typeface="Calibri"/>
                          <a:cs typeface="Calibri"/>
                        </a:rPr>
                        <a:t>enteros</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204"/>
                        </a:spcBef>
                      </a:pPr>
                      <a:r>
                        <a:rPr sz="1800" spc="-5" dirty="0">
                          <a:latin typeface="Calibri"/>
                          <a:cs typeface="Calibri"/>
                        </a:rPr>
                        <a:t>short</a:t>
                      </a:r>
                      <a:r>
                        <a:rPr sz="1800" spc="-40" dirty="0">
                          <a:latin typeface="Calibri"/>
                          <a:cs typeface="Calibri"/>
                        </a:rPr>
                        <a:t> </a:t>
                      </a:r>
                      <a:r>
                        <a:rPr sz="1800" spc="-20" dirty="0">
                          <a:latin typeface="Calibri"/>
                          <a:cs typeface="Calibri"/>
                        </a:rPr>
                        <a:t>int</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204"/>
                        </a:spcBef>
                      </a:pPr>
                      <a:r>
                        <a:rPr sz="1800" spc="-20" dirty="0">
                          <a:latin typeface="Calibri"/>
                          <a:cs typeface="Calibri"/>
                        </a:rPr>
                        <a:t>int</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04"/>
                        </a:spcBef>
                      </a:pPr>
                      <a:r>
                        <a:rPr sz="1800" spc="-5" dirty="0">
                          <a:latin typeface="Calibri"/>
                          <a:cs typeface="Calibri"/>
                        </a:rPr>
                        <a:t>long</a:t>
                      </a:r>
                      <a:r>
                        <a:rPr sz="1800" spc="-40" dirty="0">
                          <a:latin typeface="Calibri"/>
                          <a:cs typeface="Calibri"/>
                        </a:rPr>
                        <a:t> </a:t>
                      </a:r>
                      <a:r>
                        <a:rPr sz="1800" spc="-20" dirty="0">
                          <a:latin typeface="Calibri"/>
                          <a:cs typeface="Calibri"/>
                        </a:rPr>
                        <a:t>int</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6175">
                <a:tc>
                  <a:txBody>
                    <a:bodyPr/>
                    <a:lstStyle/>
                    <a:p>
                      <a:pPr marL="91440">
                        <a:lnSpc>
                          <a:spcPct val="100000"/>
                        </a:lnSpc>
                        <a:spcBef>
                          <a:spcPts val="204"/>
                        </a:spcBef>
                      </a:pPr>
                      <a:r>
                        <a:rPr sz="1800" spc="-10" dirty="0">
                          <a:latin typeface="Calibri"/>
                          <a:cs typeface="Calibri"/>
                        </a:rPr>
                        <a:t>Números</a:t>
                      </a:r>
                      <a:r>
                        <a:rPr sz="1800" spc="-55" dirty="0">
                          <a:latin typeface="Calibri"/>
                          <a:cs typeface="Calibri"/>
                        </a:rPr>
                        <a:t> </a:t>
                      </a:r>
                      <a:r>
                        <a:rPr sz="1800" spc="-5" dirty="0">
                          <a:latin typeface="Calibri"/>
                          <a:cs typeface="Calibri"/>
                        </a:rPr>
                        <a:t>reales</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04"/>
                        </a:spcBef>
                      </a:pPr>
                      <a:r>
                        <a:rPr sz="1800" spc="-15" dirty="0">
                          <a:latin typeface="Calibri"/>
                          <a:cs typeface="Calibri"/>
                        </a:rPr>
                        <a:t>float</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04"/>
                        </a:spcBef>
                      </a:pPr>
                      <a:r>
                        <a:rPr sz="1800" spc="-5" dirty="0">
                          <a:latin typeface="Calibri"/>
                          <a:cs typeface="Calibri"/>
                        </a:rPr>
                        <a:t>double</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04"/>
                        </a:spcBef>
                      </a:pPr>
                      <a:r>
                        <a:rPr sz="1800" spc="-5" dirty="0">
                          <a:latin typeface="Calibri"/>
                          <a:cs typeface="Calibri"/>
                        </a:rPr>
                        <a:t>long</a:t>
                      </a:r>
                      <a:r>
                        <a:rPr sz="1800" spc="-45" dirty="0">
                          <a:latin typeface="Calibri"/>
                          <a:cs typeface="Calibri"/>
                        </a:rPr>
                        <a:t> </a:t>
                      </a:r>
                      <a:r>
                        <a:rPr sz="1800" spc="-5" dirty="0">
                          <a:latin typeface="Calibri"/>
                          <a:cs typeface="Calibri"/>
                        </a:rPr>
                        <a:t>double</a:t>
                      </a:r>
                      <a:endParaRPr sz="1800">
                        <a:latin typeface="Calibri"/>
                        <a:cs typeface="Calibri"/>
                      </a:endParaRPr>
                    </a:p>
                  </a:txBody>
                  <a:tcPr marL="0" marR="0" marT="1952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9525" rIns="0" bIns="0" rtlCol="0" anchor="t" anchorCtr="0">
            <a:spAutoFit/>
          </a:bodyPr>
          <a:lstStyle/>
          <a:p>
            <a:pPr marL="9525">
              <a:spcBef>
                <a:spcPts val="75"/>
              </a:spcBef>
            </a:pPr>
            <a:r>
              <a:rPr spc="-4" dirty="0"/>
              <a:t>Almacenamiento</a:t>
            </a:r>
            <a:r>
              <a:rPr spc="-45" dirty="0"/>
              <a:t> </a:t>
            </a:r>
            <a:r>
              <a:rPr dirty="0"/>
              <a:t>de</a:t>
            </a:r>
            <a:r>
              <a:rPr spc="-26" dirty="0"/>
              <a:t> </a:t>
            </a:r>
            <a:r>
              <a:rPr spc="-15" dirty="0"/>
              <a:t>datos</a:t>
            </a:r>
            <a:r>
              <a:rPr spc="-19" dirty="0"/>
              <a:t> enteros</a:t>
            </a:r>
          </a:p>
        </p:txBody>
      </p:sp>
      <p:graphicFrame>
        <p:nvGraphicFramePr>
          <p:cNvPr id="3" name="object 3"/>
          <p:cNvGraphicFramePr>
            <a:graphicFrameLocks noGrp="1"/>
          </p:cNvGraphicFramePr>
          <p:nvPr/>
        </p:nvGraphicFramePr>
        <p:xfrm>
          <a:off x="1481138" y="1195388"/>
          <a:ext cx="6171724" cy="3508530"/>
        </p:xfrm>
        <a:graphic>
          <a:graphicData uri="http://schemas.openxmlformats.org/drawingml/2006/table">
            <a:tbl>
              <a:tblPr firstRow="1" bandRow="1">
                <a:tableStyleId>{2D5ABB26-0587-4C30-8999-92F81FD0307C}</a:tableStyleId>
              </a:tblPr>
              <a:tblGrid>
                <a:gridCol w="1087755">
                  <a:extLst>
                    <a:ext uri="{9D8B030D-6E8A-4147-A177-3AD203B41FA5}">
                      <a16:colId xmlns:a16="http://schemas.microsoft.com/office/drawing/2014/main" val="20000"/>
                    </a:ext>
                  </a:extLst>
                </a:gridCol>
                <a:gridCol w="1782128">
                  <a:extLst>
                    <a:ext uri="{9D8B030D-6E8A-4147-A177-3AD203B41FA5}">
                      <a16:colId xmlns:a16="http://schemas.microsoft.com/office/drawing/2014/main" val="20001"/>
                    </a:ext>
                  </a:extLst>
                </a:gridCol>
                <a:gridCol w="3301841">
                  <a:extLst>
                    <a:ext uri="{9D8B030D-6E8A-4147-A177-3AD203B41FA5}">
                      <a16:colId xmlns:a16="http://schemas.microsoft.com/office/drawing/2014/main" val="20002"/>
                    </a:ext>
                  </a:extLst>
                </a:gridCol>
              </a:tblGrid>
              <a:tr h="685800">
                <a:tc>
                  <a:txBody>
                    <a:bodyPr/>
                    <a:lstStyle/>
                    <a:p>
                      <a:pPr marL="146685" marR="139700" indent="45720">
                        <a:lnSpc>
                          <a:spcPct val="100000"/>
                        </a:lnSpc>
                        <a:spcBef>
                          <a:spcPts val="240"/>
                        </a:spcBef>
                      </a:pPr>
                      <a:r>
                        <a:rPr sz="1400" b="1" spc="-5" dirty="0">
                          <a:solidFill>
                            <a:srgbClr val="FFFFFF"/>
                          </a:solidFill>
                          <a:latin typeface="Calibri"/>
                          <a:cs typeface="Calibri"/>
                        </a:rPr>
                        <a:t>Nombre </a:t>
                      </a:r>
                      <a:r>
                        <a:rPr sz="1400" b="1" spc="5" dirty="0">
                          <a:solidFill>
                            <a:srgbClr val="FFFFFF"/>
                          </a:solidFill>
                          <a:latin typeface="Calibri"/>
                          <a:cs typeface="Calibri"/>
                        </a:rPr>
                        <a:t>de </a:t>
                      </a:r>
                      <a:r>
                        <a:rPr sz="1400" b="1" spc="-395" dirty="0">
                          <a:solidFill>
                            <a:srgbClr val="FFFFFF"/>
                          </a:solidFill>
                          <a:latin typeface="Calibri"/>
                          <a:cs typeface="Calibri"/>
                        </a:rPr>
                        <a:t> </a:t>
                      </a:r>
                      <a:r>
                        <a:rPr sz="1400" b="1" dirty="0">
                          <a:solidFill>
                            <a:srgbClr val="FFFFFF"/>
                          </a:solidFill>
                          <a:latin typeface="Calibri"/>
                          <a:cs typeface="Calibri"/>
                        </a:rPr>
                        <a:t>tipo</a:t>
                      </a:r>
                      <a:r>
                        <a:rPr sz="1400" b="1" spc="-60" dirty="0">
                          <a:solidFill>
                            <a:srgbClr val="FFFFFF"/>
                          </a:solidFill>
                          <a:latin typeface="Calibri"/>
                          <a:cs typeface="Calibri"/>
                        </a:rPr>
                        <a:t> </a:t>
                      </a:r>
                      <a:r>
                        <a:rPr sz="1400" b="1" dirty="0">
                          <a:solidFill>
                            <a:srgbClr val="FFFFFF"/>
                          </a:solidFill>
                          <a:latin typeface="Calibri"/>
                          <a:cs typeface="Calibri"/>
                        </a:rPr>
                        <a:t>de</a:t>
                      </a:r>
                      <a:r>
                        <a:rPr sz="1400" b="1" spc="-40" dirty="0">
                          <a:solidFill>
                            <a:srgbClr val="FFFFFF"/>
                          </a:solidFill>
                          <a:latin typeface="Calibri"/>
                          <a:cs typeface="Calibri"/>
                        </a:rPr>
                        <a:t> </a:t>
                      </a:r>
                      <a:r>
                        <a:rPr sz="1400" b="1" spc="-10" dirty="0">
                          <a:solidFill>
                            <a:srgbClr val="FFFFFF"/>
                          </a:solidFill>
                          <a:latin typeface="Calibri"/>
                          <a:cs typeface="Calibri"/>
                        </a:rPr>
                        <a:t>dato</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248285" marR="242570" indent="1270" algn="ctr">
                        <a:lnSpc>
                          <a:spcPct val="100000"/>
                        </a:lnSpc>
                        <a:spcBef>
                          <a:spcPts val="240"/>
                        </a:spcBef>
                      </a:pPr>
                      <a:r>
                        <a:rPr sz="1400" b="1" spc="-25" dirty="0">
                          <a:solidFill>
                            <a:srgbClr val="FFFFFF"/>
                          </a:solidFill>
                          <a:latin typeface="Calibri"/>
                          <a:cs typeface="Calibri"/>
                        </a:rPr>
                        <a:t>Tamaño </a:t>
                      </a:r>
                      <a:r>
                        <a:rPr sz="1400" b="1" dirty="0">
                          <a:solidFill>
                            <a:srgbClr val="FFFFFF"/>
                          </a:solidFill>
                          <a:latin typeface="Calibri"/>
                          <a:cs typeface="Calibri"/>
                        </a:rPr>
                        <a:t>del </a:t>
                      </a:r>
                      <a:r>
                        <a:rPr sz="1400" b="1" spc="5" dirty="0">
                          <a:solidFill>
                            <a:srgbClr val="FFFFFF"/>
                          </a:solidFill>
                          <a:latin typeface="Calibri"/>
                          <a:cs typeface="Calibri"/>
                        </a:rPr>
                        <a:t> </a:t>
                      </a:r>
                      <a:r>
                        <a:rPr sz="1400" b="1" spc="-10" dirty="0">
                          <a:solidFill>
                            <a:srgbClr val="FFFFFF"/>
                          </a:solidFill>
                          <a:latin typeface="Calibri"/>
                          <a:cs typeface="Calibri"/>
                        </a:rPr>
                        <a:t>almacenamiento</a:t>
                      </a:r>
                      <a:r>
                        <a:rPr sz="1400" b="1" spc="-70" dirty="0">
                          <a:solidFill>
                            <a:srgbClr val="FFFFFF"/>
                          </a:solidFill>
                          <a:latin typeface="Calibri"/>
                          <a:cs typeface="Calibri"/>
                        </a:rPr>
                        <a:t> </a:t>
                      </a:r>
                      <a:r>
                        <a:rPr sz="1400" b="1" dirty="0">
                          <a:solidFill>
                            <a:srgbClr val="FFFFFF"/>
                          </a:solidFill>
                          <a:latin typeface="Calibri"/>
                          <a:cs typeface="Calibri"/>
                        </a:rPr>
                        <a:t>en </a:t>
                      </a:r>
                      <a:r>
                        <a:rPr sz="1400" b="1" spc="-390" dirty="0">
                          <a:solidFill>
                            <a:srgbClr val="FFFFFF"/>
                          </a:solidFill>
                          <a:latin typeface="Calibri"/>
                          <a:cs typeface="Calibri"/>
                        </a:rPr>
                        <a:t> </a:t>
                      </a:r>
                      <a:r>
                        <a:rPr sz="1400" b="1" i="1" spc="-5" dirty="0">
                          <a:solidFill>
                            <a:srgbClr val="FFFFFF"/>
                          </a:solidFill>
                          <a:latin typeface="Calibri"/>
                          <a:cs typeface="Calibri"/>
                        </a:rPr>
                        <a:t>bytes</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gn="ctr">
                        <a:lnSpc>
                          <a:spcPct val="100000"/>
                        </a:lnSpc>
                        <a:spcBef>
                          <a:spcPts val="240"/>
                        </a:spcBef>
                      </a:pPr>
                      <a:r>
                        <a:rPr sz="1400" b="1" spc="-5" dirty="0">
                          <a:solidFill>
                            <a:srgbClr val="FFFFFF"/>
                          </a:solidFill>
                          <a:latin typeface="Calibri"/>
                          <a:cs typeface="Calibri"/>
                        </a:rPr>
                        <a:t>Rango</a:t>
                      </a:r>
                      <a:r>
                        <a:rPr sz="1400" b="1" spc="-45" dirty="0">
                          <a:solidFill>
                            <a:srgbClr val="FFFFFF"/>
                          </a:solidFill>
                          <a:latin typeface="Calibri"/>
                          <a:cs typeface="Calibri"/>
                        </a:rPr>
                        <a:t> </a:t>
                      </a:r>
                      <a:r>
                        <a:rPr sz="1400" b="1" dirty="0">
                          <a:solidFill>
                            <a:srgbClr val="FFFFFF"/>
                          </a:solidFill>
                          <a:latin typeface="Calibri"/>
                          <a:cs typeface="Calibri"/>
                        </a:rPr>
                        <a:t>de</a:t>
                      </a:r>
                      <a:r>
                        <a:rPr sz="1400" b="1" spc="-30" dirty="0">
                          <a:solidFill>
                            <a:srgbClr val="FFFFFF"/>
                          </a:solidFill>
                          <a:latin typeface="Calibri"/>
                          <a:cs typeface="Calibri"/>
                        </a:rPr>
                        <a:t> </a:t>
                      </a:r>
                      <a:r>
                        <a:rPr sz="1400" b="1" spc="-10" dirty="0">
                          <a:solidFill>
                            <a:srgbClr val="FFFFFF"/>
                          </a:solidFill>
                          <a:latin typeface="Calibri"/>
                          <a:cs typeface="Calibri"/>
                        </a:rPr>
                        <a:t>valores</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278129">
                <a:tc>
                  <a:txBody>
                    <a:bodyPr/>
                    <a:lstStyle/>
                    <a:p>
                      <a:pPr algn="ctr">
                        <a:lnSpc>
                          <a:spcPct val="100000"/>
                        </a:lnSpc>
                        <a:spcBef>
                          <a:spcPts val="240"/>
                        </a:spcBef>
                      </a:pPr>
                      <a:r>
                        <a:rPr sz="1400" i="1" spc="-5" dirty="0">
                          <a:latin typeface="Calibri"/>
                          <a:cs typeface="Calibri"/>
                        </a:rPr>
                        <a:t>char</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40"/>
                        </a:spcBef>
                      </a:pPr>
                      <a:r>
                        <a:rPr sz="1400" dirty="0">
                          <a:latin typeface="Calibri"/>
                          <a:cs typeface="Calibri"/>
                        </a:rPr>
                        <a:t>1</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1440">
                        <a:lnSpc>
                          <a:spcPct val="100000"/>
                        </a:lnSpc>
                        <a:spcBef>
                          <a:spcPts val="240"/>
                        </a:spcBef>
                      </a:pPr>
                      <a:r>
                        <a:rPr sz="1400" dirty="0">
                          <a:latin typeface="Calibri"/>
                          <a:cs typeface="Calibri"/>
                        </a:rPr>
                        <a:t>256</a:t>
                      </a:r>
                      <a:r>
                        <a:rPr sz="1400" spc="-35" dirty="0">
                          <a:latin typeface="Calibri"/>
                          <a:cs typeface="Calibri"/>
                        </a:rPr>
                        <a:t> </a:t>
                      </a:r>
                      <a:r>
                        <a:rPr sz="1400" spc="-15" dirty="0">
                          <a:latin typeface="Calibri"/>
                          <a:cs typeface="Calibri"/>
                        </a:rPr>
                        <a:t>caracteres</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278129">
                <a:tc>
                  <a:txBody>
                    <a:bodyPr/>
                    <a:lstStyle/>
                    <a:p>
                      <a:pPr marL="635" algn="ctr">
                        <a:lnSpc>
                          <a:spcPct val="100000"/>
                        </a:lnSpc>
                        <a:spcBef>
                          <a:spcPts val="240"/>
                        </a:spcBef>
                      </a:pPr>
                      <a:r>
                        <a:rPr sz="1400" i="1" spc="-5" dirty="0">
                          <a:latin typeface="Calibri"/>
                          <a:cs typeface="Calibri"/>
                        </a:rPr>
                        <a:t>bool</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gn="ctr">
                        <a:lnSpc>
                          <a:spcPct val="100000"/>
                        </a:lnSpc>
                        <a:spcBef>
                          <a:spcPts val="240"/>
                        </a:spcBef>
                      </a:pPr>
                      <a:r>
                        <a:rPr sz="1400" dirty="0">
                          <a:latin typeface="Calibri"/>
                          <a:cs typeface="Calibri"/>
                        </a:rPr>
                        <a:t>1</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40"/>
                        </a:spcBef>
                      </a:pPr>
                      <a:r>
                        <a:rPr sz="1400" spc="-10" dirty="0">
                          <a:latin typeface="Calibri"/>
                          <a:cs typeface="Calibri"/>
                        </a:rPr>
                        <a:t>verdadero</a:t>
                      </a:r>
                      <a:r>
                        <a:rPr sz="1400" spc="5" dirty="0">
                          <a:latin typeface="Calibri"/>
                          <a:cs typeface="Calibri"/>
                        </a:rPr>
                        <a:t> </a:t>
                      </a:r>
                      <a:r>
                        <a:rPr sz="1400" dirty="0">
                          <a:latin typeface="Calibri"/>
                          <a:cs typeface="Calibri"/>
                        </a:rPr>
                        <a:t>= </a:t>
                      </a:r>
                      <a:r>
                        <a:rPr sz="1400" spc="-5" dirty="0">
                          <a:latin typeface="Calibri"/>
                          <a:cs typeface="Calibri"/>
                        </a:rPr>
                        <a:t>cualquier</a:t>
                      </a:r>
                      <a:r>
                        <a:rPr sz="1400" spc="25" dirty="0">
                          <a:latin typeface="Calibri"/>
                          <a:cs typeface="Calibri"/>
                        </a:rPr>
                        <a:t> </a:t>
                      </a:r>
                      <a:r>
                        <a:rPr sz="1400" spc="-5" dirty="0">
                          <a:latin typeface="Calibri"/>
                          <a:cs typeface="Calibri"/>
                        </a:rPr>
                        <a:t>positivo)</a:t>
                      </a:r>
                      <a:r>
                        <a:rPr sz="1400" dirty="0">
                          <a:latin typeface="Calibri"/>
                          <a:cs typeface="Calibri"/>
                        </a:rPr>
                        <a:t> y</a:t>
                      </a:r>
                      <a:r>
                        <a:rPr sz="1400" spc="-5" dirty="0">
                          <a:latin typeface="Calibri"/>
                          <a:cs typeface="Calibri"/>
                        </a:rPr>
                        <a:t> </a:t>
                      </a:r>
                      <a:r>
                        <a:rPr sz="1400" spc="-10" dirty="0">
                          <a:latin typeface="Calibri"/>
                          <a:cs typeface="Calibri"/>
                        </a:rPr>
                        <a:t>falso </a:t>
                      </a:r>
                      <a:r>
                        <a:rPr sz="1400" dirty="0">
                          <a:latin typeface="Calibri"/>
                          <a:cs typeface="Calibri"/>
                        </a:rPr>
                        <a:t>= 0</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278130">
                <a:tc>
                  <a:txBody>
                    <a:bodyPr/>
                    <a:lstStyle/>
                    <a:p>
                      <a:pPr algn="ctr">
                        <a:lnSpc>
                          <a:spcPct val="100000"/>
                        </a:lnSpc>
                        <a:spcBef>
                          <a:spcPts val="240"/>
                        </a:spcBef>
                      </a:pPr>
                      <a:r>
                        <a:rPr sz="1400" i="1" spc="-5" dirty="0">
                          <a:latin typeface="Calibri"/>
                          <a:cs typeface="Calibri"/>
                        </a:rPr>
                        <a:t>short</a:t>
                      </a:r>
                      <a:r>
                        <a:rPr sz="1400" i="1" spc="-30" dirty="0">
                          <a:latin typeface="Calibri"/>
                          <a:cs typeface="Calibri"/>
                        </a:rPr>
                        <a:t> </a:t>
                      </a:r>
                      <a:r>
                        <a:rPr sz="1400" i="1" spc="-15" dirty="0">
                          <a:latin typeface="Calibri"/>
                          <a:cs typeface="Calibri"/>
                        </a:rPr>
                        <a:t>int</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gn="ctr">
                        <a:lnSpc>
                          <a:spcPct val="100000"/>
                        </a:lnSpc>
                        <a:spcBef>
                          <a:spcPts val="240"/>
                        </a:spcBef>
                      </a:pPr>
                      <a:r>
                        <a:rPr sz="1400" dirty="0">
                          <a:latin typeface="Calibri"/>
                          <a:cs typeface="Calibri"/>
                        </a:rPr>
                        <a:t>2</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40"/>
                        </a:spcBef>
                      </a:pPr>
                      <a:r>
                        <a:rPr sz="1400" spc="-5" dirty="0">
                          <a:latin typeface="Calibri"/>
                          <a:cs typeface="Calibri"/>
                        </a:rPr>
                        <a:t>-32,768 </a:t>
                      </a:r>
                      <a:r>
                        <a:rPr sz="1400" dirty="0">
                          <a:latin typeface="Calibri"/>
                          <a:cs typeface="Calibri"/>
                        </a:rPr>
                        <a:t>a</a:t>
                      </a:r>
                      <a:r>
                        <a:rPr sz="1400" spc="-15" dirty="0">
                          <a:latin typeface="Calibri"/>
                          <a:cs typeface="Calibri"/>
                        </a:rPr>
                        <a:t> </a:t>
                      </a:r>
                      <a:r>
                        <a:rPr sz="1400" spc="-5" dirty="0">
                          <a:latin typeface="Calibri"/>
                          <a:cs typeface="Calibri"/>
                        </a:rPr>
                        <a:t>+32,767</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278130">
                <a:tc>
                  <a:txBody>
                    <a:bodyPr/>
                    <a:lstStyle/>
                    <a:p>
                      <a:pPr algn="ctr">
                        <a:lnSpc>
                          <a:spcPct val="100000"/>
                        </a:lnSpc>
                        <a:spcBef>
                          <a:spcPts val="235"/>
                        </a:spcBef>
                      </a:pPr>
                      <a:r>
                        <a:rPr sz="1400" i="1" spc="-5" dirty="0">
                          <a:latin typeface="Calibri"/>
                          <a:cs typeface="Calibri"/>
                        </a:rPr>
                        <a:t>unsigned</a:t>
                      </a:r>
                      <a:r>
                        <a:rPr sz="1400" i="1" spc="-25" dirty="0">
                          <a:latin typeface="Calibri"/>
                          <a:cs typeface="Calibri"/>
                        </a:rPr>
                        <a:t> </a:t>
                      </a:r>
                      <a:r>
                        <a:rPr sz="1400" i="1" spc="-15" dirty="0">
                          <a:latin typeface="Calibri"/>
                          <a:cs typeface="Calibri"/>
                        </a:rPr>
                        <a:t>int</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235"/>
                        </a:spcBef>
                      </a:pPr>
                      <a:r>
                        <a:rPr sz="1400" dirty="0">
                          <a:latin typeface="Calibri"/>
                          <a:cs typeface="Calibri"/>
                        </a:rPr>
                        <a:t>2</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35"/>
                        </a:spcBef>
                      </a:pPr>
                      <a:r>
                        <a:rPr sz="1400" dirty="0">
                          <a:latin typeface="Calibri"/>
                          <a:cs typeface="Calibri"/>
                        </a:rPr>
                        <a:t>0</a:t>
                      </a:r>
                      <a:r>
                        <a:rPr sz="1400" spc="-25" dirty="0">
                          <a:latin typeface="Calibri"/>
                          <a:cs typeface="Calibri"/>
                        </a:rPr>
                        <a:t> </a:t>
                      </a:r>
                      <a:r>
                        <a:rPr sz="1400" dirty="0">
                          <a:latin typeface="Calibri"/>
                          <a:cs typeface="Calibri"/>
                        </a:rPr>
                        <a:t>a</a:t>
                      </a:r>
                      <a:r>
                        <a:rPr sz="1400" spc="-10" dirty="0">
                          <a:latin typeface="Calibri"/>
                          <a:cs typeface="Calibri"/>
                        </a:rPr>
                        <a:t> </a:t>
                      </a:r>
                      <a:r>
                        <a:rPr sz="1400" spc="-5" dirty="0">
                          <a:latin typeface="Calibri"/>
                          <a:cs typeface="Calibri"/>
                        </a:rPr>
                        <a:t>65,535</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278129">
                <a:tc>
                  <a:txBody>
                    <a:bodyPr/>
                    <a:lstStyle/>
                    <a:p>
                      <a:pPr algn="ctr">
                        <a:lnSpc>
                          <a:spcPct val="100000"/>
                        </a:lnSpc>
                        <a:spcBef>
                          <a:spcPts val="235"/>
                        </a:spcBef>
                      </a:pPr>
                      <a:r>
                        <a:rPr sz="1400" i="1" spc="-15" dirty="0">
                          <a:latin typeface="Calibri"/>
                          <a:cs typeface="Calibri"/>
                        </a:rPr>
                        <a:t>int</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 algn="ctr">
                        <a:lnSpc>
                          <a:spcPct val="100000"/>
                        </a:lnSpc>
                        <a:spcBef>
                          <a:spcPts val="235"/>
                        </a:spcBef>
                      </a:pPr>
                      <a:r>
                        <a:rPr sz="1400" dirty="0">
                          <a:latin typeface="Calibri"/>
                          <a:cs typeface="Calibri"/>
                        </a:rPr>
                        <a:t>4</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35"/>
                        </a:spcBef>
                      </a:pPr>
                      <a:r>
                        <a:rPr sz="1400" spc="-5" dirty="0">
                          <a:latin typeface="Calibri"/>
                          <a:cs typeface="Calibri"/>
                        </a:rPr>
                        <a:t>-2,147,483,648</a:t>
                      </a:r>
                      <a:r>
                        <a:rPr sz="1400" spc="15" dirty="0">
                          <a:latin typeface="Calibri"/>
                          <a:cs typeface="Calibri"/>
                        </a:rPr>
                        <a:t> </a:t>
                      </a:r>
                      <a:r>
                        <a:rPr sz="1400" dirty="0">
                          <a:latin typeface="Calibri"/>
                          <a:cs typeface="Calibri"/>
                        </a:rPr>
                        <a:t>a</a:t>
                      </a:r>
                      <a:r>
                        <a:rPr sz="1400" spc="-10" dirty="0">
                          <a:latin typeface="Calibri"/>
                          <a:cs typeface="Calibri"/>
                        </a:rPr>
                        <a:t> </a:t>
                      </a:r>
                      <a:r>
                        <a:rPr sz="1400" spc="-5" dirty="0">
                          <a:latin typeface="Calibri"/>
                          <a:cs typeface="Calibri"/>
                        </a:rPr>
                        <a:t>+2,147,483,647</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r h="278129">
                <a:tc>
                  <a:txBody>
                    <a:bodyPr/>
                    <a:lstStyle/>
                    <a:p>
                      <a:pPr algn="ctr">
                        <a:lnSpc>
                          <a:spcPct val="100000"/>
                        </a:lnSpc>
                        <a:spcBef>
                          <a:spcPts val="235"/>
                        </a:spcBef>
                      </a:pPr>
                      <a:r>
                        <a:rPr sz="1400" i="1" spc="-5" dirty="0">
                          <a:latin typeface="Calibri"/>
                          <a:cs typeface="Calibri"/>
                        </a:rPr>
                        <a:t>unsigned</a:t>
                      </a:r>
                      <a:r>
                        <a:rPr sz="1400" i="1" spc="-25" dirty="0">
                          <a:latin typeface="Calibri"/>
                          <a:cs typeface="Calibri"/>
                        </a:rPr>
                        <a:t> </a:t>
                      </a:r>
                      <a:r>
                        <a:rPr sz="1400" i="1" spc="-15" dirty="0">
                          <a:latin typeface="Calibri"/>
                          <a:cs typeface="Calibri"/>
                        </a:rPr>
                        <a:t>int</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235"/>
                        </a:spcBef>
                      </a:pPr>
                      <a:r>
                        <a:rPr sz="1400" dirty="0">
                          <a:latin typeface="Calibri"/>
                          <a:cs typeface="Calibri"/>
                        </a:rPr>
                        <a:t>4</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35"/>
                        </a:spcBef>
                      </a:pPr>
                      <a:r>
                        <a:rPr sz="1400" dirty="0">
                          <a:latin typeface="Calibri"/>
                          <a:cs typeface="Calibri"/>
                        </a:rPr>
                        <a:t>0</a:t>
                      </a:r>
                      <a:r>
                        <a:rPr sz="1400" spc="-20" dirty="0">
                          <a:latin typeface="Calibri"/>
                          <a:cs typeface="Calibri"/>
                        </a:rPr>
                        <a:t> </a:t>
                      </a:r>
                      <a:r>
                        <a:rPr sz="1400" dirty="0">
                          <a:latin typeface="Calibri"/>
                          <a:cs typeface="Calibri"/>
                        </a:rPr>
                        <a:t>a</a:t>
                      </a:r>
                      <a:r>
                        <a:rPr sz="1400" spc="-5" dirty="0">
                          <a:latin typeface="Calibri"/>
                          <a:cs typeface="Calibri"/>
                        </a:rPr>
                        <a:t> 4,294,967,295</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6"/>
                  </a:ext>
                </a:extLst>
              </a:tr>
              <a:tr h="278130">
                <a:tc>
                  <a:txBody>
                    <a:bodyPr/>
                    <a:lstStyle/>
                    <a:p>
                      <a:pPr algn="ctr">
                        <a:lnSpc>
                          <a:spcPct val="100000"/>
                        </a:lnSpc>
                        <a:spcBef>
                          <a:spcPts val="235"/>
                        </a:spcBef>
                      </a:pPr>
                      <a:r>
                        <a:rPr sz="1400" i="1" spc="-5" dirty="0">
                          <a:latin typeface="Calibri"/>
                          <a:cs typeface="Calibri"/>
                        </a:rPr>
                        <a:t>long</a:t>
                      </a:r>
                      <a:r>
                        <a:rPr sz="1400" i="1" spc="-25" dirty="0">
                          <a:latin typeface="Calibri"/>
                          <a:cs typeface="Calibri"/>
                        </a:rPr>
                        <a:t> </a:t>
                      </a:r>
                      <a:r>
                        <a:rPr sz="1400" i="1" spc="-15" dirty="0">
                          <a:latin typeface="Calibri"/>
                          <a:cs typeface="Calibri"/>
                        </a:rPr>
                        <a:t>int</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635" algn="ctr">
                        <a:lnSpc>
                          <a:spcPct val="100000"/>
                        </a:lnSpc>
                        <a:spcBef>
                          <a:spcPts val="235"/>
                        </a:spcBef>
                      </a:pPr>
                      <a:r>
                        <a:rPr sz="1400" dirty="0">
                          <a:latin typeface="Calibri"/>
                          <a:cs typeface="Calibri"/>
                        </a:rPr>
                        <a:t>4</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2075">
                        <a:lnSpc>
                          <a:spcPct val="100000"/>
                        </a:lnSpc>
                        <a:spcBef>
                          <a:spcPts val="235"/>
                        </a:spcBef>
                      </a:pPr>
                      <a:r>
                        <a:rPr sz="1400" spc="-5" dirty="0">
                          <a:latin typeface="Calibri"/>
                          <a:cs typeface="Calibri"/>
                        </a:rPr>
                        <a:t>-2,147,483,648</a:t>
                      </a:r>
                      <a:r>
                        <a:rPr sz="1400" spc="15" dirty="0">
                          <a:latin typeface="Calibri"/>
                          <a:cs typeface="Calibri"/>
                        </a:rPr>
                        <a:t> </a:t>
                      </a:r>
                      <a:r>
                        <a:rPr sz="1400" dirty="0">
                          <a:latin typeface="Calibri"/>
                          <a:cs typeface="Calibri"/>
                        </a:rPr>
                        <a:t>a</a:t>
                      </a:r>
                      <a:r>
                        <a:rPr sz="1400" spc="-10" dirty="0">
                          <a:latin typeface="Calibri"/>
                          <a:cs typeface="Calibri"/>
                        </a:rPr>
                        <a:t> </a:t>
                      </a:r>
                      <a:r>
                        <a:rPr sz="1400" spc="-5" dirty="0">
                          <a:latin typeface="Calibri"/>
                          <a:cs typeface="Calibri"/>
                        </a:rPr>
                        <a:t>+2,147,483,647</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7"/>
                  </a:ext>
                </a:extLst>
              </a:tr>
              <a:tr h="480059">
                <a:tc>
                  <a:txBody>
                    <a:bodyPr/>
                    <a:lstStyle/>
                    <a:p>
                      <a:pPr marL="374650" marR="298450" indent="-67310">
                        <a:lnSpc>
                          <a:spcPct val="100000"/>
                        </a:lnSpc>
                        <a:spcBef>
                          <a:spcPts val="235"/>
                        </a:spcBef>
                      </a:pPr>
                      <a:r>
                        <a:rPr sz="1400" i="1" spc="-5" dirty="0">
                          <a:latin typeface="Calibri"/>
                          <a:cs typeface="Calibri"/>
                        </a:rPr>
                        <a:t>uns</a:t>
                      </a:r>
                      <a:r>
                        <a:rPr sz="1400" i="1" spc="-10" dirty="0">
                          <a:latin typeface="Calibri"/>
                          <a:cs typeface="Calibri"/>
                        </a:rPr>
                        <a:t>i</a:t>
                      </a:r>
                      <a:r>
                        <a:rPr sz="1400" i="1" spc="-5" dirty="0">
                          <a:latin typeface="Calibri"/>
                          <a:cs typeface="Calibri"/>
                        </a:rPr>
                        <a:t>gn</a:t>
                      </a:r>
                      <a:r>
                        <a:rPr sz="1400" i="1" dirty="0">
                          <a:latin typeface="Calibri"/>
                          <a:cs typeface="Calibri"/>
                        </a:rPr>
                        <a:t>ed  </a:t>
                      </a:r>
                      <a:r>
                        <a:rPr sz="1400" i="1" spc="-5" dirty="0">
                          <a:latin typeface="Calibri"/>
                          <a:cs typeface="Calibri"/>
                        </a:rPr>
                        <a:t>long</a:t>
                      </a:r>
                      <a:r>
                        <a:rPr sz="1400" i="1" spc="-25" dirty="0">
                          <a:latin typeface="Calibri"/>
                          <a:cs typeface="Calibri"/>
                        </a:rPr>
                        <a:t> </a:t>
                      </a:r>
                      <a:r>
                        <a:rPr sz="1400" i="1" spc="-15" dirty="0">
                          <a:latin typeface="Calibri"/>
                          <a:cs typeface="Calibri"/>
                        </a:rPr>
                        <a:t>int</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35" algn="ctr">
                        <a:lnSpc>
                          <a:spcPct val="100000"/>
                        </a:lnSpc>
                        <a:spcBef>
                          <a:spcPts val="235"/>
                        </a:spcBef>
                      </a:pPr>
                      <a:r>
                        <a:rPr sz="1400" dirty="0">
                          <a:latin typeface="Calibri"/>
                          <a:cs typeface="Calibri"/>
                        </a:rPr>
                        <a:t>4</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2075">
                        <a:lnSpc>
                          <a:spcPct val="100000"/>
                        </a:lnSpc>
                        <a:spcBef>
                          <a:spcPts val="235"/>
                        </a:spcBef>
                      </a:pPr>
                      <a:r>
                        <a:rPr sz="1400" dirty="0">
                          <a:latin typeface="Calibri"/>
                          <a:cs typeface="Calibri"/>
                        </a:rPr>
                        <a:t>0</a:t>
                      </a:r>
                      <a:r>
                        <a:rPr sz="1400" spc="-20" dirty="0">
                          <a:latin typeface="Calibri"/>
                          <a:cs typeface="Calibri"/>
                        </a:rPr>
                        <a:t> </a:t>
                      </a:r>
                      <a:r>
                        <a:rPr sz="1400" dirty="0">
                          <a:latin typeface="Calibri"/>
                          <a:cs typeface="Calibri"/>
                        </a:rPr>
                        <a:t>a</a:t>
                      </a:r>
                      <a:r>
                        <a:rPr sz="1400" spc="-5" dirty="0">
                          <a:latin typeface="Calibri"/>
                          <a:cs typeface="Calibri"/>
                        </a:rPr>
                        <a:t> 4,294,967,295</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64124" y="635229"/>
            <a:ext cx="8815752" cy="530754"/>
          </a:xfrm>
          <a:prstGeom prst="rect">
            <a:avLst/>
          </a:prstGeom>
        </p:spPr>
        <p:txBody>
          <a:bodyPr spcFirstLastPara="1" vert="horz" wrap="square" lIns="0" tIns="10001" rIns="0" bIns="0" rtlCol="0" anchor="t" anchorCtr="0">
            <a:spAutoFit/>
          </a:bodyPr>
          <a:lstStyle/>
          <a:p>
            <a:pPr marL="9525">
              <a:spcBef>
                <a:spcPts val="79"/>
              </a:spcBef>
            </a:pPr>
            <a:r>
              <a:rPr sz="3300" spc="-4" dirty="0"/>
              <a:t>Tipos</a:t>
            </a:r>
            <a:r>
              <a:rPr sz="3300" spc="4" dirty="0"/>
              <a:t> </a:t>
            </a:r>
            <a:r>
              <a:rPr sz="3300" dirty="0"/>
              <a:t>de</a:t>
            </a:r>
            <a:r>
              <a:rPr sz="3300" spc="-8" dirty="0"/>
              <a:t> </a:t>
            </a:r>
            <a:r>
              <a:rPr sz="3300" spc="-15" dirty="0"/>
              <a:t>datos</a:t>
            </a:r>
            <a:r>
              <a:rPr sz="3300" spc="4" dirty="0"/>
              <a:t> </a:t>
            </a:r>
            <a:r>
              <a:rPr sz="3300" spc="-8" dirty="0"/>
              <a:t>fundamentales</a:t>
            </a:r>
            <a:endParaRPr sz="3300" dirty="0"/>
          </a:p>
        </p:txBody>
      </p:sp>
      <p:sp>
        <p:nvSpPr>
          <p:cNvPr id="3" name="object 3"/>
          <p:cNvSpPr/>
          <p:nvPr/>
        </p:nvSpPr>
        <p:spPr>
          <a:xfrm>
            <a:off x="3769490" y="2881579"/>
            <a:ext cx="58103" cy="247650"/>
          </a:xfrm>
          <a:custGeom>
            <a:avLst/>
            <a:gdLst/>
            <a:ahLst/>
            <a:cxnLst/>
            <a:rect l="l" t="t" r="r" b="b"/>
            <a:pathLst>
              <a:path w="77470" h="330200">
                <a:moveTo>
                  <a:pt x="77330" y="0"/>
                </a:moveTo>
                <a:lnTo>
                  <a:pt x="0" y="0"/>
                </a:lnTo>
                <a:lnTo>
                  <a:pt x="0" y="13970"/>
                </a:lnTo>
                <a:lnTo>
                  <a:pt x="48552" y="13970"/>
                </a:lnTo>
                <a:lnTo>
                  <a:pt x="48552" y="317500"/>
                </a:lnTo>
                <a:lnTo>
                  <a:pt x="0" y="317500"/>
                </a:lnTo>
                <a:lnTo>
                  <a:pt x="0" y="330200"/>
                </a:lnTo>
                <a:lnTo>
                  <a:pt x="77330" y="330200"/>
                </a:lnTo>
                <a:lnTo>
                  <a:pt x="77330" y="317500"/>
                </a:lnTo>
                <a:lnTo>
                  <a:pt x="77330" y="13970"/>
                </a:lnTo>
                <a:lnTo>
                  <a:pt x="77330" y="0"/>
                </a:lnTo>
                <a:close/>
              </a:path>
            </a:pathLst>
          </a:custGeom>
          <a:solidFill>
            <a:srgbClr val="000000"/>
          </a:solidFill>
        </p:spPr>
        <p:txBody>
          <a:bodyPr wrap="square" lIns="0" tIns="0" rIns="0" bIns="0" rtlCol="0"/>
          <a:lstStyle/>
          <a:p>
            <a:endParaRPr sz="1050"/>
          </a:p>
        </p:txBody>
      </p:sp>
      <p:sp>
        <p:nvSpPr>
          <p:cNvPr id="4" name="object 4"/>
          <p:cNvSpPr/>
          <p:nvPr/>
        </p:nvSpPr>
        <p:spPr>
          <a:xfrm>
            <a:off x="1627565" y="2881579"/>
            <a:ext cx="58103" cy="247650"/>
          </a:xfrm>
          <a:custGeom>
            <a:avLst/>
            <a:gdLst/>
            <a:ahLst/>
            <a:cxnLst/>
            <a:rect l="l" t="t" r="r" b="b"/>
            <a:pathLst>
              <a:path w="77469" h="330200">
                <a:moveTo>
                  <a:pt x="77330" y="0"/>
                </a:moveTo>
                <a:lnTo>
                  <a:pt x="0" y="0"/>
                </a:lnTo>
                <a:lnTo>
                  <a:pt x="0" y="13970"/>
                </a:lnTo>
                <a:lnTo>
                  <a:pt x="0" y="317500"/>
                </a:lnTo>
                <a:lnTo>
                  <a:pt x="0" y="330200"/>
                </a:lnTo>
                <a:lnTo>
                  <a:pt x="77330" y="330200"/>
                </a:lnTo>
                <a:lnTo>
                  <a:pt x="77330" y="317500"/>
                </a:lnTo>
                <a:lnTo>
                  <a:pt x="28778" y="317500"/>
                </a:lnTo>
                <a:lnTo>
                  <a:pt x="28778" y="13970"/>
                </a:lnTo>
                <a:lnTo>
                  <a:pt x="77330" y="13970"/>
                </a:lnTo>
                <a:lnTo>
                  <a:pt x="77330" y="0"/>
                </a:lnTo>
                <a:close/>
              </a:path>
            </a:pathLst>
          </a:custGeom>
          <a:solidFill>
            <a:srgbClr val="000000"/>
          </a:solidFill>
        </p:spPr>
        <p:txBody>
          <a:bodyPr wrap="square" lIns="0" tIns="0" rIns="0" bIns="0" rtlCol="0"/>
          <a:lstStyle/>
          <a:p>
            <a:endParaRPr sz="1050"/>
          </a:p>
        </p:txBody>
      </p:sp>
      <p:sp>
        <p:nvSpPr>
          <p:cNvPr id="5" name="object 5"/>
          <p:cNvSpPr txBox="1"/>
          <p:nvPr/>
        </p:nvSpPr>
        <p:spPr>
          <a:xfrm>
            <a:off x="687705" y="1331119"/>
            <a:ext cx="6794659" cy="3177152"/>
          </a:xfrm>
          <a:prstGeom prst="rect">
            <a:avLst/>
          </a:prstGeom>
        </p:spPr>
        <p:txBody>
          <a:bodyPr vert="horz" wrap="square" lIns="0" tIns="9525" rIns="0" bIns="0" rtlCol="0">
            <a:spAutoFit/>
          </a:bodyPr>
          <a:lstStyle/>
          <a:p>
            <a:pPr marL="180975" indent="-171450">
              <a:spcBef>
                <a:spcPts val="75"/>
              </a:spcBef>
              <a:buFont typeface="Arial MT"/>
              <a:buChar char="•"/>
              <a:tabLst>
                <a:tab pos="180975" algn="l"/>
              </a:tabLst>
            </a:pPr>
            <a:r>
              <a:rPr sz="2700" spc="-8" dirty="0">
                <a:latin typeface="Calibri"/>
                <a:cs typeface="Calibri"/>
              </a:rPr>
              <a:t>Números</a:t>
            </a:r>
            <a:r>
              <a:rPr sz="2700" spc="-45" dirty="0">
                <a:latin typeface="Calibri"/>
                <a:cs typeface="Calibri"/>
              </a:rPr>
              <a:t> </a:t>
            </a:r>
            <a:r>
              <a:rPr sz="2700" spc="-15" dirty="0">
                <a:latin typeface="Calibri"/>
                <a:cs typeface="Calibri"/>
              </a:rPr>
              <a:t>enteros.</a:t>
            </a:r>
            <a:endParaRPr sz="2700">
              <a:latin typeface="Calibri"/>
              <a:cs typeface="Calibri"/>
            </a:endParaRPr>
          </a:p>
          <a:p>
            <a:pPr marL="567214" lvl="1" indent="-215265">
              <a:spcBef>
                <a:spcPts val="101"/>
              </a:spcBef>
              <a:buFont typeface="Arial MT"/>
              <a:buChar char="•"/>
              <a:tabLst>
                <a:tab pos="567690" algn="l"/>
              </a:tabLst>
            </a:pPr>
            <a:r>
              <a:rPr sz="2400" dirty="0">
                <a:latin typeface="Calibri"/>
                <a:cs typeface="Calibri"/>
              </a:rPr>
              <a:t>Son </a:t>
            </a:r>
            <a:r>
              <a:rPr sz="2400" spc="-8" dirty="0">
                <a:latin typeface="Calibri"/>
                <a:cs typeface="Calibri"/>
              </a:rPr>
              <a:t>números</a:t>
            </a:r>
            <a:r>
              <a:rPr sz="2400" spc="-11" dirty="0">
                <a:latin typeface="Calibri"/>
                <a:cs typeface="Calibri"/>
              </a:rPr>
              <a:t> </a:t>
            </a:r>
            <a:r>
              <a:rPr sz="2400" spc="-15" dirty="0">
                <a:latin typeface="Calibri"/>
                <a:cs typeface="Calibri"/>
              </a:rPr>
              <a:t>enteros</a:t>
            </a:r>
            <a:r>
              <a:rPr sz="2400" spc="-19" dirty="0">
                <a:latin typeface="Calibri"/>
                <a:cs typeface="Calibri"/>
              </a:rPr>
              <a:t> </a:t>
            </a:r>
            <a:r>
              <a:rPr sz="2400" spc="-8" dirty="0">
                <a:latin typeface="Calibri"/>
                <a:cs typeface="Calibri"/>
              </a:rPr>
              <a:t>con</a:t>
            </a:r>
            <a:r>
              <a:rPr sz="2400" spc="-11" dirty="0">
                <a:latin typeface="Calibri"/>
                <a:cs typeface="Calibri"/>
              </a:rPr>
              <a:t> </a:t>
            </a:r>
            <a:r>
              <a:rPr sz="2400" spc="-4" dirty="0">
                <a:latin typeface="Calibri"/>
                <a:cs typeface="Calibri"/>
              </a:rPr>
              <a:t>signo.</a:t>
            </a:r>
            <a:endParaRPr sz="2400">
              <a:latin typeface="Calibri"/>
              <a:cs typeface="Calibri"/>
            </a:endParaRPr>
          </a:p>
          <a:p>
            <a:pPr marL="567214" lvl="1" indent="-215265">
              <a:spcBef>
                <a:spcPts val="90"/>
              </a:spcBef>
              <a:buFont typeface="Arial MT"/>
              <a:buChar char="•"/>
              <a:tabLst>
                <a:tab pos="567690" algn="l"/>
              </a:tabLst>
            </a:pPr>
            <a:r>
              <a:rPr sz="2400" spc="-4" dirty="0">
                <a:latin typeface="Calibri"/>
                <a:cs typeface="Calibri"/>
              </a:rPr>
              <a:t>Rango</a:t>
            </a:r>
            <a:r>
              <a:rPr sz="2400" spc="-11" dirty="0">
                <a:latin typeface="Calibri"/>
                <a:cs typeface="Calibri"/>
              </a:rPr>
              <a:t> </a:t>
            </a:r>
            <a:r>
              <a:rPr sz="2400" spc="-4" dirty="0">
                <a:latin typeface="Calibri"/>
                <a:cs typeface="Calibri"/>
              </a:rPr>
              <a:t>de</a:t>
            </a:r>
            <a:r>
              <a:rPr sz="2400" spc="-15" dirty="0">
                <a:latin typeface="Calibri"/>
                <a:cs typeface="Calibri"/>
              </a:rPr>
              <a:t> </a:t>
            </a:r>
            <a:r>
              <a:rPr sz="2400" spc="-11" dirty="0">
                <a:latin typeface="Calibri"/>
                <a:cs typeface="Calibri"/>
              </a:rPr>
              <a:t>valores</a:t>
            </a:r>
            <a:endParaRPr sz="2400">
              <a:latin typeface="Calibri"/>
              <a:cs typeface="Calibri"/>
            </a:endParaRPr>
          </a:p>
          <a:p>
            <a:pPr marL="910114" lvl="2" indent="-215741">
              <a:lnSpc>
                <a:spcPts val="2400"/>
              </a:lnSpc>
              <a:spcBef>
                <a:spcPts val="139"/>
              </a:spcBef>
              <a:buFont typeface="Arial MT"/>
              <a:buChar char="•"/>
              <a:tabLst>
                <a:tab pos="910114" algn="l"/>
                <a:tab pos="910590" algn="l"/>
              </a:tabLst>
            </a:pPr>
            <a:r>
              <a:rPr sz="2100" spc="-4" dirty="0">
                <a:latin typeface="Calibri"/>
                <a:cs typeface="Calibri"/>
              </a:rPr>
              <a:t>Depende</a:t>
            </a:r>
            <a:r>
              <a:rPr sz="2100" spc="8" dirty="0">
                <a:latin typeface="Calibri"/>
                <a:cs typeface="Calibri"/>
              </a:rPr>
              <a:t> </a:t>
            </a:r>
            <a:r>
              <a:rPr sz="2100" spc="-4" dirty="0">
                <a:latin typeface="Calibri"/>
                <a:cs typeface="Calibri"/>
              </a:rPr>
              <a:t>del </a:t>
            </a:r>
            <a:r>
              <a:rPr sz="2100" spc="-23" dirty="0">
                <a:latin typeface="Calibri"/>
                <a:cs typeface="Calibri"/>
              </a:rPr>
              <a:t>compilador,</a:t>
            </a:r>
            <a:r>
              <a:rPr sz="2100" spc="19" dirty="0">
                <a:latin typeface="Calibri"/>
                <a:cs typeface="Calibri"/>
              </a:rPr>
              <a:t> </a:t>
            </a:r>
            <a:r>
              <a:rPr sz="2100" spc="-8" dirty="0">
                <a:latin typeface="Calibri"/>
                <a:cs typeface="Calibri"/>
              </a:rPr>
              <a:t>normalmente</a:t>
            </a:r>
            <a:r>
              <a:rPr sz="2100" spc="4" dirty="0">
                <a:latin typeface="Calibri"/>
                <a:cs typeface="Calibri"/>
              </a:rPr>
              <a:t> </a:t>
            </a:r>
            <a:r>
              <a:rPr sz="2100" spc="-4" dirty="0">
                <a:latin typeface="Calibri"/>
                <a:cs typeface="Calibri"/>
              </a:rPr>
              <a:t>ocupa</a:t>
            </a:r>
            <a:r>
              <a:rPr sz="2100" spc="8" dirty="0">
                <a:latin typeface="Calibri"/>
                <a:cs typeface="Calibri"/>
              </a:rPr>
              <a:t> </a:t>
            </a:r>
            <a:r>
              <a:rPr sz="2100" spc="-4" dirty="0">
                <a:latin typeface="Calibri"/>
                <a:cs typeface="Calibri"/>
              </a:rPr>
              <a:t>2</a:t>
            </a:r>
            <a:r>
              <a:rPr sz="2100" dirty="0">
                <a:latin typeface="Calibri"/>
                <a:cs typeface="Calibri"/>
              </a:rPr>
              <a:t> </a:t>
            </a:r>
            <a:r>
              <a:rPr sz="2100" spc="-8" dirty="0">
                <a:latin typeface="Calibri"/>
                <a:cs typeface="Calibri"/>
              </a:rPr>
              <a:t>bytes,</a:t>
            </a:r>
            <a:endParaRPr sz="2100">
              <a:latin typeface="Calibri"/>
              <a:cs typeface="Calibri"/>
            </a:endParaRPr>
          </a:p>
          <a:p>
            <a:pPr marL="1003459">
              <a:lnSpc>
                <a:spcPts val="2400"/>
              </a:lnSpc>
            </a:pPr>
            <a:r>
              <a:rPr sz="2100" spc="-8" dirty="0">
                <a:latin typeface="Cambria Math"/>
                <a:cs typeface="Cambria Math"/>
              </a:rPr>
              <a:t>−</a:t>
            </a:r>
            <a:r>
              <a:rPr sz="2100" spc="-4" dirty="0">
                <a:latin typeface="Cambria Math"/>
                <a:cs typeface="Cambria Math"/>
              </a:rPr>
              <a:t>32</a:t>
            </a:r>
            <a:r>
              <a:rPr sz="2100" spc="-8" dirty="0">
                <a:latin typeface="Cambria Math"/>
                <a:cs typeface="Cambria Math"/>
              </a:rPr>
              <a:t>,</a:t>
            </a:r>
            <a:r>
              <a:rPr sz="2100" spc="-4" dirty="0">
                <a:latin typeface="Cambria Math"/>
                <a:cs typeface="Cambria Math"/>
              </a:rPr>
              <a:t>768</a:t>
            </a:r>
            <a:r>
              <a:rPr sz="2100" spc="-116" dirty="0">
                <a:latin typeface="Cambria Math"/>
                <a:cs typeface="Cambria Math"/>
              </a:rPr>
              <a:t> </a:t>
            </a:r>
            <a:r>
              <a:rPr sz="2100" spc="-4" dirty="0">
                <a:latin typeface="Cambria Math"/>
                <a:cs typeface="Cambria Math"/>
              </a:rPr>
              <a:t>…</a:t>
            </a:r>
            <a:r>
              <a:rPr sz="2100" spc="-116" dirty="0">
                <a:latin typeface="Cambria Math"/>
                <a:cs typeface="Cambria Math"/>
              </a:rPr>
              <a:t> </a:t>
            </a:r>
            <a:r>
              <a:rPr sz="2100" spc="-4" dirty="0">
                <a:latin typeface="Cambria Math"/>
                <a:cs typeface="Cambria Math"/>
              </a:rPr>
              <a:t>32</a:t>
            </a:r>
            <a:r>
              <a:rPr sz="2100" spc="-8" dirty="0">
                <a:latin typeface="Cambria Math"/>
                <a:cs typeface="Cambria Math"/>
              </a:rPr>
              <a:t>,</a:t>
            </a:r>
            <a:r>
              <a:rPr sz="2100" spc="-4" dirty="0">
                <a:latin typeface="Cambria Math"/>
                <a:cs typeface="Cambria Math"/>
              </a:rPr>
              <a:t>767</a:t>
            </a:r>
            <a:r>
              <a:rPr sz="2100" dirty="0">
                <a:latin typeface="Cambria Math"/>
                <a:cs typeface="Cambria Math"/>
              </a:rPr>
              <a:t> </a:t>
            </a:r>
            <a:r>
              <a:rPr sz="2100" spc="-191" dirty="0">
                <a:latin typeface="Cambria Math"/>
                <a:cs typeface="Cambria Math"/>
              </a:rPr>
              <a:t> </a:t>
            </a:r>
            <a:r>
              <a:rPr sz="2100" spc="-4" dirty="0">
                <a:latin typeface="Cambria Math"/>
                <a:cs typeface="Cambria Math"/>
              </a:rPr>
              <a:t>.</a:t>
            </a:r>
            <a:endParaRPr sz="2100">
              <a:latin typeface="Cambria Math"/>
              <a:cs typeface="Cambria Math"/>
            </a:endParaRPr>
          </a:p>
          <a:p>
            <a:pPr marL="567214" lvl="1" indent="-215265">
              <a:spcBef>
                <a:spcPts val="60"/>
              </a:spcBef>
              <a:buFont typeface="Arial MT"/>
              <a:buChar char="•"/>
              <a:tabLst>
                <a:tab pos="567690" algn="l"/>
              </a:tabLst>
            </a:pPr>
            <a:r>
              <a:rPr sz="2400" spc="-8" dirty="0">
                <a:latin typeface="Calibri"/>
                <a:cs typeface="Calibri"/>
              </a:rPr>
              <a:t>Modificadores</a:t>
            </a:r>
            <a:endParaRPr sz="2400">
              <a:latin typeface="Calibri"/>
              <a:cs typeface="Calibri"/>
            </a:endParaRPr>
          </a:p>
          <a:p>
            <a:pPr marL="910114" lvl="2" indent="-215741">
              <a:spcBef>
                <a:spcPts val="146"/>
              </a:spcBef>
              <a:buFont typeface="Arial MT"/>
              <a:buChar char="•"/>
              <a:tabLst>
                <a:tab pos="910114" algn="l"/>
                <a:tab pos="910590" algn="l"/>
              </a:tabLst>
            </a:pPr>
            <a:r>
              <a:rPr sz="2100" spc="-4" dirty="0">
                <a:latin typeface="Calibri"/>
                <a:cs typeface="Calibri"/>
              </a:rPr>
              <a:t>short</a:t>
            </a:r>
            <a:r>
              <a:rPr sz="2100" spc="11" dirty="0">
                <a:latin typeface="Calibri"/>
                <a:cs typeface="Calibri"/>
              </a:rPr>
              <a:t> </a:t>
            </a:r>
            <a:r>
              <a:rPr sz="2100" spc="-11" dirty="0">
                <a:latin typeface="Calibri"/>
                <a:cs typeface="Calibri"/>
              </a:rPr>
              <a:t>int,</a:t>
            </a:r>
            <a:r>
              <a:rPr sz="2100" spc="4" dirty="0">
                <a:latin typeface="Calibri"/>
                <a:cs typeface="Calibri"/>
              </a:rPr>
              <a:t> </a:t>
            </a:r>
            <a:r>
              <a:rPr sz="2100" spc="-8" dirty="0">
                <a:latin typeface="Calibri"/>
                <a:cs typeface="Calibri"/>
              </a:rPr>
              <a:t>normalmente</a:t>
            </a:r>
            <a:r>
              <a:rPr sz="2100" spc="15" dirty="0">
                <a:latin typeface="Calibri"/>
                <a:cs typeface="Calibri"/>
              </a:rPr>
              <a:t> </a:t>
            </a:r>
            <a:r>
              <a:rPr sz="2100" spc="-4" dirty="0">
                <a:latin typeface="Calibri"/>
                <a:cs typeface="Calibri"/>
              </a:rPr>
              <a:t>ocupa</a:t>
            </a:r>
            <a:r>
              <a:rPr sz="2100" spc="11" dirty="0">
                <a:latin typeface="Calibri"/>
                <a:cs typeface="Calibri"/>
              </a:rPr>
              <a:t> </a:t>
            </a:r>
            <a:r>
              <a:rPr sz="2100" spc="-4" dirty="0">
                <a:latin typeface="Calibri"/>
                <a:cs typeface="Calibri"/>
              </a:rPr>
              <a:t>1</a:t>
            </a:r>
            <a:r>
              <a:rPr sz="2100" dirty="0">
                <a:latin typeface="Calibri"/>
                <a:cs typeface="Calibri"/>
              </a:rPr>
              <a:t> </a:t>
            </a:r>
            <a:r>
              <a:rPr sz="2100" spc="-8" dirty="0">
                <a:latin typeface="Calibri"/>
                <a:cs typeface="Calibri"/>
              </a:rPr>
              <a:t>byte,</a:t>
            </a:r>
            <a:r>
              <a:rPr sz="2100" spc="4" dirty="0">
                <a:latin typeface="Calibri"/>
                <a:cs typeface="Calibri"/>
              </a:rPr>
              <a:t> </a:t>
            </a:r>
            <a:r>
              <a:rPr sz="2100" spc="-4" dirty="0">
                <a:latin typeface="Calibri"/>
                <a:cs typeface="Calibri"/>
              </a:rPr>
              <a:t>[ -128…127].</a:t>
            </a:r>
            <a:endParaRPr sz="2100">
              <a:latin typeface="Calibri"/>
              <a:cs typeface="Calibri"/>
            </a:endParaRPr>
          </a:p>
          <a:p>
            <a:pPr marL="910114" marR="1490663" lvl="2" indent="-215265">
              <a:lnSpc>
                <a:spcPts val="2273"/>
              </a:lnSpc>
              <a:spcBef>
                <a:spcPts val="398"/>
              </a:spcBef>
              <a:buFont typeface="Arial MT"/>
              <a:buChar char="•"/>
              <a:tabLst>
                <a:tab pos="910114" algn="l"/>
                <a:tab pos="910590" algn="l"/>
              </a:tabLst>
            </a:pPr>
            <a:r>
              <a:rPr sz="2100" spc="-4" dirty="0">
                <a:latin typeface="Calibri"/>
                <a:cs typeface="Calibri"/>
              </a:rPr>
              <a:t>Long </a:t>
            </a:r>
            <a:r>
              <a:rPr sz="2100" spc="-11" dirty="0">
                <a:latin typeface="Calibri"/>
                <a:cs typeface="Calibri"/>
              </a:rPr>
              <a:t>int,</a:t>
            </a:r>
            <a:r>
              <a:rPr sz="2100" spc="11" dirty="0">
                <a:latin typeface="Calibri"/>
                <a:cs typeface="Calibri"/>
              </a:rPr>
              <a:t> </a:t>
            </a:r>
            <a:r>
              <a:rPr sz="2100" spc="-8" dirty="0">
                <a:latin typeface="Calibri"/>
                <a:cs typeface="Calibri"/>
              </a:rPr>
              <a:t>normalmente</a:t>
            </a:r>
            <a:r>
              <a:rPr sz="2100" spc="4" dirty="0">
                <a:latin typeface="Calibri"/>
                <a:cs typeface="Calibri"/>
              </a:rPr>
              <a:t> </a:t>
            </a:r>
            <a:r>
              <a:rPr sz="2100" spc="-4" dirty="0">
                <a:latin typeface="Calibri"/>
                <a:cs typeface="Calibri"/>
              </a:rPr>
              <a:t>ocupa</a:t>
            </a:r>
            <a:r>
              <a:rPr sz="2100" spc="4" dirty="0">
                <a:latin typeface="Calibri"/>
                <a:cs typeface="Calibri"/>
              </a:rPr>
              <a:t> </a:t>
            </a:r>
            <a:r>
              <a:rPr sz="2100" spc="-4" dirty="0">
                <a:latin typeface="Calibri"/>
                <a:cs typeface="Calibri"/>
              </a:rPr>
              <a:t>4</a:t>
            </a:r>
            <a:r>
              <a:rPr sz="2100" spc="4" dirty="0">
                <a:latin typeface="Calibri"/>
                <a:cs typeface="Calibri"/>
              </a:rPr>
              <a:t> </a:t>
            </a:r>
            <a:r>
              <a:rPr sz="2100" spc="-8" dirty="0">
                <a:latin typeface="Calibri"/>
                <a:cs typeface="Calibri"/>
              </a:rPr>
              <a:t>bytes,</a:t>
            </a:r>
            <a:r>
              <a:rPr sz="2100" spc="11" dirty="0">
                <a:latin typeface="Calibri"/>
                <a:cs typeface="Calibri"/>
              </a:rPr>
              <a:t> </a:t>
            </a:r>
            <a:r>
              <a:rPr sz="2100" spc="-4" dirty="0">
                <a:latin typeface="Calibri"/>
                <a:cs typeface="Calibri"/>
              </a:rPr>
              <a:t>[</a:t>
            </a:r>
            <a:r>
              <a:rPr sz="2100" spc="4" dirty="0">
                <a:latin typeface="Calibri"/>
                <a:cs typeface="Calibri"/>
              </a:rPr>
              <a:t> </a:t>
            </a:r>
            <a:r>
              <a:rPr sz="2100" spc="-4" dirty="0">
                <a:latin typeface="Calibri"/>
                <a:cs typeface="Calibri"/>
              </a:rPr>
              <a:t>- </a:t>
            </a:r>
            <a:r>
              <a:rPr sz="2100" spc="-465" dirty="0">
                <a:latin typeface="Calibri"/>
                <a:cs typeface="Calibri"/>
              </a:rPr>
              <a:t> </a:t>
            </a:r>
            <a:r>
              <a:rPr sz="2100" dirty="0">
                <a:latin typeface="Calibri"/>
                <a:cs typeface="Calibri"/>
              </a:rPr>
              <a:t>2,147,483,648…2,147,483,647].</a:t>
            </a:r>
            <a:endParaRPr sz="21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57605" y="352850"/>
            <a:ext cx="8628792" cy="530754"/>
          </a:xfrm>
          <a:prstGeom prst="rect">
            <a:avLst/>
          </a:prstGeom>
        </p:spPr>
        <p:txBody>
          <a:bodyPr spcFirstLastPara="1" vert="horz" wrap="square" lIns="0" tIns="10001" rIns="0" bIns="0" rtlCol="0" anchor="t" anchorCtr="0">
            <a:spAutoFit/>
          </a:bodyPr>
          <a:lstStyle/>
          <a:p>
            <a:pPr marL="9525">
              <a:spcBef>
                <a:spcPts val="79"/>
              </a:spcBef>
            </a:pPr>
            <a:r>
              <a:rPr sz="3300" spc="-4" dirty="0"/>
              <a:t>Tipos</a:t>
            </a:r>
            <a:r>
              <a:rPr sz="3300" spc="4" dirty="0"/>
              <a:t> </a:t>
            </a:r>
            <a:r>
              <a:rPr sz="3300" dirty="0"/>
              <a:t>de</a:t>
            </a:r>
            <a:r>
              <a:rPr sz="3300" spc="-8" dirty="0"/>
              <a:t> </a:t>
            </a:r>
            <a:r>
              <a:rPr sz="3300" spc="-15" dirty="0"/>
              <a:t>datos</a:t>
            </a:r>
            <a:r>
              <a:rPr sz="3300" spc="4" dirty="0"/>
              <a:t> </a:t>
            </a:r>
            <a:r>
              <a:rPr sz="3300" spc="-8" dirty="0"/>
              <a:t>fundamentales</a:t>
            </a:r>
            <a:endParaRPr sz="3300" dirty="0"/>
          </a:p>
        </p:txBody>
      </p:sp>
      <p:sp>
        <p:nvSpPr>
          <p:cNvPr id="3" name="object 3"/>
          <p:cNvSpPr/>
          <p:nvPr/>
        </p:nvSpPr>
        <p:spPr>
          <a:xfrm>
            <a:off x="2349085" y="2727673"/>
            <a:ext cx="50006" cy="212408"/>
          </a:xfrm>
          <a:custGeom>
            <a:avLst/>
            <a:gdLst/>
            <a:ahLst/>
            <a:cxnLst/>
            <a:rect l="l" t="t" r="r" b="b"/>
            <a:pathLst>
              <a:path w="66675" h="283210">
                <a:moveTo>
                  <a:pt x="66382" y="0"/>
                </a:moveTo>
                <a:lnTo>
                  <a:pt x="0" y="0"/>
                </a:lnTo>
                <a:lnTo>
                  <a:pt x="0" y="11430"/>
                </a:lnTo>
                <a:lnTo>
                  <a:pt x="41668" y="11430"/>
                </a:lnTo>
                <a:lnTo>
                  <a:pt x="41668" y="271780"/>
                </a:lnTo>
                <a:lnTo>
                  <a:pt x="0" y="271780"/>
                </a:lnTo>
                <a:lnTo>
                  <a:pt x="0" y="283210"/>
                </a:lnTo>
                <a:lnTo>
                  <a:pt x="66382" y="283210"/>
                </a:lnTo>
                <a:lnTo>
                  <a:pt x="66382" y="271780"/>
                </a:lnTo>
                <a:lnTo>
                  <a:pt x="66382" y="11430"/>
                </a:lnTo>
                <a:lnTo>
                  <a:pt x="66382" y="0"/>
                </a:lnTo>
                <a:close/>
              </a:path>
            </a:pathLst>
          </a:custGeom>
          <a:solidFill>
            <a:srgbClr val="000000"/>
          </a:solidFill>
        </p:spPr>
        <p:txBody>
          <a:bodyPr wrap="square" lIns="0" tIns="0" rIns="0" bIns="0" rtlCol="0"/>
          <a:lstStyle/>
          <a:p>
            <a:endParaRPr sz="1050"/>
          </a:p>
        </p:txBody>
      </p:sp>
      <p:sp>
        <p:nvSpPr>
          <p:cNvPr id="4" name="object 4"/>
          <p:cNvSpPr/>
          <p:nvPr/>
        </p:nvSpPr>
        <p:spPr>
          <a:xfrm>
            <a:off x="1237021" y="2727673"/>
            <a:ext cx="50006" cy="212408"/>
          </a:xfrm>
          <a:custGeom>
            <a:avLst/>
            <a:gdLst/>
            <a:ahLst/>
            <a:cxnLst/>
            <a:rect l="l" t="t" r="r" b="b"/>
            <a:pathLst>
              <a:path w="66675" h="283210">
                <a:moveTo>
                  <a:pt x="66382" y="0"/>
                </a:moveTo>
                <a:lnTo>
                  <a:pt x="0" y="0"/>
                </a:lnTo>
                <a:lnTo>
                  <a:pt x="0" y="11430"/>
                </a:lnTo>
                <a:lnTo>
                  <a:pt x="0" y="271780"/>
                </a:lnTo>
                <a:lnTo>
                  <a:pt x="0" y="283210"/>
                </a:lnTo>
                <a:lnTo>
                  <a:pt x="66382" y="283210"/>
                </a:lnTo>
                <a:lnTo>
                  <a:pt x="66382" y="271780"/>
                </a:lnTo>
                <a:lnTo>
                  <a:pt x="24701" y="271780"/>
                </a:lnTo>
                <a:lnTo>
                  <a:pt x="24701" y="11430"/>
                </a:lnTo>
                <a:lnTo>
                  <a:pt x="66382" y="11430"/>
                </a:lnTo>
                <a:lnTo>
                  <a:pt x="66382" y="0"/>
                </a:lnTo>
                <a:close/>
              </a:path>
            </a:pathLst>
          </a:custGeom>
          <a:solidFill>
            <a:srgbClr val="000000"/>
          </a:solidFill>
        </p:spPr>
        <p:txBody>
          <a:bodyPr wrap="square" lIns="0" tIns="0" rIns="0" bIns="0" rtlCol="0"/>
          <a:lstStyle/>
          <a:p>
            <a:endParaRPr sz="1050"/>
          </a:p>
        </p:txBody>
      </p:sp>
      <p:sp>
        <p:nvSpPr>
          <p:cNvPr id="5" name="object 5"/>
          <p:cNvSpPr/>
          <p:nvPr/>
        </p:nvSpPr>
        <p:spPr>
          <a:xfrm>
            <a:off x="3905851" y="3405472"/>
            <a:ext cx="50006" cy="212408"/>
          </a:xfrm>
          <a:custGeom>
            <a:avLst/>
            <a:gdLst/>
            <a:ahLst/>
            <a:cxnLst/>
            <a:rect l="l" t="t" r="r" b="b"/>
            <a:pathLst>
              <a:path w="66675" h="283210">
                <a:moveTo>
                  <a:pt x="66382" y="0"/>
                </a:moveTo>
                <a:lnTo>
                  <a:pt x="0" y="0"/>
                </a:lnTo>
                <a:lnTo>
                  <a:pt x="0" y="11430"/>
                </a:lnTo>
                <a:lnTo>
                  <a:pt x="41668" y="11430"/>
                </a:lnTo>
                <a:lnTo>
                  <a:pt x="41668" y="271780"/>
                </a:lnTo>
                <a:lnTo>
                  <a:pt x="0" y="271780"/>
                </a:lnTo>
                <a:lnTo>
                  <a:pt x="0" y="283210"/>
                </a:lnTo>
                <a:lnTo>
                  <a:pt x="66382" y="283210"/>
                </a:lnTo>
                <a:lnTo>
                  <a:pt x="66382" y="271780"/>
                </a:lnTo>
                <a:lnTo>
                  <a:pt x="66382" y="11430"/>
                </a:lnTo>
                <a:lnTo>
                  <a:pt x="66382" y="0"/>
                </a:lnTo>
                <a:close/>
              </a:path>
            </a:pathLst>
          </a:custGeom>
          <a:solidFill>
            <a:srgbClr val="000000"/>
          </a:solidFill>
        </p:spPr>
        <p:txBody>
          <a:bodyPr wrap="square" lIns="0" tIns="0" rIns="0" bIns="0" rtlCol="0"/>
          <a:lstStyle/>
          <a:p>
            <a:endParaRPr sz="1050"/>
          </a:p>
        </p:txBody>
      </p:sp>
      <p:sp>
        <p:nvSpPr>
          <p:cNvPr id="6" name="object 6"/>
          <p:cNvSpPr/>
          <p:nvPr/>
        </p:nvSpPr>
        <p:spPr>
          <a:xfrm>
            <a:off x="3093253" y="3405472"/>
            <a:ext cx="50006" cy="212408"/>
          </a:xfrm>
          <a:custGeom>
            <a:avLst/>
            <a:gdLst/>
            <a:ahLst/>
            <a:cxnLst/>
            <a:rect l="l" t="t" r="r" b="b"/>
            <a:pathLst>
              <a:path w="66675" h="283210">
                <a:moveTo>
                  <a:pt x="66382" y="0"/>
                </a:moveTo>
                <a:lnTo>
                  <a:pt x="0" y="0"/>
                </a:lnTo>
                <a:lnTo>
                  <a:pt x="0" y="11430"/>
                </a:lnTo>
                <a:lnTo>
                  <a:pt x="0" y="271780"/>
                </a:lnTo>
                <a:lnTo>
                  <a:pt x="0" y="283210"/>
                </a:lnTo>
                <a:lnTo>
                  <a:pt x="66382" y="283210"/>
                </a:lnTo>
                <a:lnTo>
                  <a:pt x="66382" y="271780"/>
                </a:lnTo>
                <a:lnTo>
                  <a:pt x="24701" y="271780"/>
                </a:lnTo>
                <a:lnTo>
                  <a:pt x="24701" y="11430"/>
                </a:lnTo>
                <a:lnTo>
                  <a:pt x="66382" y="11430"/>
                </a:lnTo>
                <a:lnTo>
                  <a:pt x="66382" y="0"/>
                </a:lnTo>
                <a:close/>
              </a:path>
            </a:pathLst>
          </a:custGeom>
          <a:solidFill>
            <a:srgbClr val="000000"/>
          </a:solidFill>
        </p:spPr>
        <p:txBody>
          <a:bodyPr wrap="square" lIns="0" tIns="0" rIns="0" bIns="0" rtlCol="0"/>
          <a:lstStyle/>
          <a:p>
            <a:endParaRPr sz="1050"/>
          </a:p>
        </p:txBody>
      </p:sp>
      <p:sp>
        <p:nvSpPr>
          <p:cNvPr id="7" name="object 7"/>
          <p:cNvSpPr/>
          <p:nvPr/>
        </p:nvSpPr>
        <p:spPr>
          <a:xfrm>
            <a:off x="4855684" y="3700366"/>
            <a:ext cx="50006" cy="212408"/>
          </a:xfrm>
          <a:custGeom>
            <a:avLst/>
            <a:gdLst/>
            <a:ahLst/>
            <a:cxnLst/>
            <a:rect l="l" t="t" r="r" b="b"/>
            <a:pathLst>
              <a:path w="66675" h="283210">
                <a:moveTo>
                  <a:pt x="66382" y="0"/>
                </a:moveTo>
                <a:lnTo>
                  <a:pt x="0" y="0"/>
                </a:lnTo>
                <a:lnTo>
                  <a:pt x="0" y="11430"/>
                </a:lnTo>
                <a:lnTo>
                  <a:pt x="41668" y="11430"/>
                </a:lnTo>
                <a:lnTo>
                  <a:pt x="41668" y="271780"/>
                </a:lnTo>
                <a:lnTo>
                  <a:pt x="0" y="271780"/>
                </a:lnTo>
                <a:lnTo>
                  <a:pt x="0" y="283210"/>
                </a:lnTo>
                <a:lnTo>
                  <a:pt x="66382" y="283210"/>
                </a:lnTo>
                <a:lnTo>
                  <a:pt x="66382" y="271780"/>
                </a:lnTo>
                <a:lnTo>
                  <a:pt x="66382" y="11430"/>
                </a:lnTo>
                <a:lnTo>
                  <a:pt x="66382" y="0"/>
                </a:lnTo>
                <a:close/>
              </a:path>
            </a:pathLst>
          </a:custGeom>
          <a:solidFill>
            <a:srgbClr val="000000"/>
          </a:solidFill>
        </p:spPr>
        <p:txBody>
          <a:bodyPr wrap="square" lIns="0" tIns="0" rIns="0" bIns="0" rtlCol="0"/>
          <a:lstStyle/>
          <a:p>
            <a:endParaRPr sz="1050"/>
          </a:p>
        </p:txBody>
      </p:sp>
      <p:sp>
        <p:nvSpPr>
          <p:cNvPr id="8" name="object 8"/>
          <p:cNvSpPr/>
          <p:nvPr/>
        </p:nvSpPr>
        <p:spPr>
          <a:xfrm>
            <a:off x="3020101" y="3700366"/>
            <a:ext cx="50006" cy="212408"/>
          </a:xfrm>
          <a:custGeom>
            <a:avLst/>
            <a:gdLst/>
            <a:ahLst/>
            <a:cxnLst/>
            <a:rect l="l" t="t" r="r" b="b"/>
            <a:pathLst>
              <a:path w="66675" h="283210">
                <a:moveTo>
                  <a:pt x="66382" y="0"/>
                </a:moveTo>
                <a:lnTo>
                  <a:pt x="0" y="0"/>
                </a:lnTo>
                <a:lnTo>
                  <a:pt x="0" y="11430"/>
                </a:lnTo>
                <a:lnTo>
                  <a:pt x="0" y="271780"/>
                </a:lnTo>
                <a:lnTo>
                  <a:pt x="0" y="283210"/>
                </a:lnTo>
                <a:lnTo>
                  <a:pt x="66382" y="283210"/>
                </a:lnTo>
                <a:lnTo>
                  <a:pt x="66382" y="271780"/>
                </a:lnTo>
                <a:lnTo>
                  <a:pt x="24701" y="271780"/>
                </a:lnTo>
                <a:lnTo>
                  <a:pt x="24701" y="11430"/>
                </a:lnTo>
                <a:lnTo>
                  <a:pt x="66382" y="11430"/>
                </a:lnTo>
                <a:lnTo>
                  <a:pt x="66382" y="0"/>
                </a:lnTo>
                <a:close/>
              </a:path>
            </a:pathLst>
          </a:custGeom>
          <a:solidFill>
            <a:srgbClr val="000000"/>
          </a:solidFill>
        </p:spPr>
        <p:txBody>
          <a:bodyPr wrap="square" lIns="0" tIns="0" rIns="0" bIns="0" rtlCol="0"/>
          <a:lstStyle/>
          <a:p>
            <a:endParaRPr sz="1050"/>
          </a:p>
        </p:txBody>
      </p:sp>
      <p:sp>
        <p:nvSpPr>
          <p:cNvPr id="9" name="object 9"/>
          <p:cNvSpPr txBox="1"/>
          <p:nvPr/>
        </p:nvSpPr>
        <p:spPr>
          <a:xfrm>
            <a:off x="687705" y="1317670"/>
            <a:ext cx="4349591" cy="3034805"/>
          </a:xfrm>
          <a:prstGeom prst="rect">
            <a:avLst/>
          </a:prstGeom>
        </p:spPr>
        <p:txBody>
          <a:bodyPr vert="horz" wrap="square" lIns="0" tIns="36195" rIns="0" bIns="0" rtlCol="0">
            <a:spAutoFit/>
          </a:bodyPr>
          <a:lstStyle/>
          <a:p>
            <a:pPr marL="224314" indent="-215265">
              <a:spcBef>
                <a:spcPts val="285"/>
              </a:spcBef>
              <a:buFont typeface="Arial MT"/>
              <a:buChar char="•"/>
              <a:tabLst>
                <a:tab pos="224314" algn="l"/>
                <a:tab pos="224790" algn="l"/>
              </a:tabLst>
            </a:pPr>
            <a:r>
              <a:rPr sz="2100" spc="-11" dirty="0">
                <a:latin typeface="Calibri"/>
                <a:cs typeface="Calibri"/>
              </a:rPr>
              <a:t>Números</a:t>
            </a:r>
            <a:r>
              <a:rPr sz="2100" spc="4" dirty="0">
                <a:latin typeface="Calibri"/>
                <a:cs typeface="Calibri"/>
              </a:rPr>
              <a:t> </a:t>
            </a:r>
            <a:r>
              <a:rPr sz="2100" spc="-11" dirty="0">
                <a:latin typeface="Calibri"/>
                <a:cs typeface="Calibri"/>
              </a:rPr>
              <a:t>naturales.</a:t>
            </a:r>
            <a:endParaRPr sz="2100">
              <a:latin typeface="Calibri"/>
              <a:cs typeface="Calibri"/>
            </a:endParaRPr>
          </a:p>
          <a:p>
            <a:pPr marL="567214" lvl="1" indent="-215265">
              <a:spcBef>
                <a:spcPts val="184"/>
              </a:spcBef>
              <a:buFont typeface="Arial MT"/>
              <a:buChar char="•"/>
              <a:tabLst>
                <a:tab pos="567214" algn="l"/>
                <a:tab pos="567690" algn="l"/>
              </a:tabLst>
            </a:pPr>
            <a:r>
              <a:rPr sz="1800" spc="-4" dirty="0">
                <a:latin typeface="Calibri"/>
                <a:cs typeface="Calibri"/>
              </a:rPr>
              <a:t>Son</a:t>
            </a:r>
            <a:r>
              <a:rPr sz="1800" spc="-11" dirty="0">
                <a:latin typeface="Calibri"/>
                <a:cs typeface="Calibri"/>
              </a:rPr>
              <a:t> </a:t>
            </a:r>
            <a:r>
              <a:rPr sz="1800" spc="-8" dirty="0">
                <a:latin typeface="Calibri"/>
                <a:cs typeface="Calibri"/>
              </a:rPr>
              <a:t>números</a:t>
            </a:r>
            <a:r>
              <a:rPr sz="1800" spc="-19" dirty="0">
                <a:latin typeface="Calibri"/>
                <a:cs typeface="Calibri"/>
              </a:rPr>
              <a:t> </a:t>
            </a:r>
            <a:r>
              <a:rPr sz="1800" spc="-11" dirty="0">
                <a:latin typeface="Calibri"/>
                <a:cs typeface="Calibri"/>
              </a:rPr>
              <a:t>enteros </a:t>
            </a:r>
            <a:r>
              <a:rPr sz="1800" spc="-4" dirty="0">
                <a:latin typeface="Calibri"/>
                <a:cs typeface="Calibri"/>
              </a:rPr>
              <a:t>sin</a:t>
            </a:r>
            <a:r>
              <a:rPr sz="1800" spc="-8" dirty="0">
                <a:latin typeface="Calibri"/>
                <a:cs typeface="Calibri"/>
              </a:rPr>
              <a:t> </a:t>
            </a:r>
            <a:r>
              <a:rPr sz="1800" spc="-4" dirty="0">
                <a:latin typeface="Calibri"/>
                <a:cs typeface="Calibri"/>
              </a:rPr>
              <a:t>signo.</a:t>
            </a:r>
            <a:endParaRPr sz="1800">
              <a:latin typeface="Calibri"/>
              <a:cs typeface="Calibri"/>
            </a:endParaRPr>
          </a:p>
          <a:p>
            <a:pPr marL="567214" lvl="1" indent="-215265">
              <a:spcBef>
                <a:spcPts val="161"/>
              </a:spcBef>
              <a:buFont typeface="Arial MT"/>
              <a:buChar char="•"/>
              <a:tabLst>
                <a:tab pos="567214" algn="l"/>
                <a:tab pos="567690" algn="l"/>
              </a:tabLst>
            </a:pPr>
            <a:r>
              <a:rPr sz="1800" spc="-4" dirty="0">
                <a:latin typeface="Calibri"/>
                <a:cs typeface="Calibri"/>
              </a:rPr>
              <a:t>No</a:t>
            </a:r>
            <a:r>
              <a:rPr sz="1800" spc="-11" dirty="0">
                <a:latin typeface="Calibri"/>
                <a:cs typeface="Calibri"/>
              </a:rPr>
              <a:t> </a:t>
            </a:r>
            <a:r>
              <a:rPr sz="1800" dirty="0">
                <a:latin typeface="Calibri"/>
                <a:cs typeface="Calibri"/>
              </a:rPr>
              <a:t>es</a:t>
            </a:r>
            <a:r>
              <a:rPr sz="1800" spc="-11" dirty="0">
                <a:latin typeface="Calibri"/>
                <a:cs typeface="Calibri"/>
              </a:rPr>
              <a:t> </a:t>
            </a:r>
            <a:r>
              <a:rPr sz="1800" spc="-4" dirty="0">
                <a:latin typeface="Calibri"/>
                <a:cs typeface="Calibri"/>
              </a:rPr>
              <a:t>un</a:t>
            </a:r>
            <a:r>
              <a:rPr sz="1800" spc="-8" dirty="0">
                <a:latin typeface="Calibri"/>
                <a:cs typeface="Calibri"/>
              </a:rPr>
              <a:t> </a:t>
            </a:r>
            <a:r>
              <a:rPr sz="1800" spc="-4" dirty="0">
                <a:latin typeface="Calibri"/>
                <a:cs typeface="Calibri"/>
              </a:rPr>
              <a:t>tipo</a:t>
            </a:r>
            <a:r>
              <a:rPr sz="1800" spc="-8" dirty="0">
                <a:latin typeface="Calibri"/>
                <a:cs typeface="Calibri"/>
              </a:rPr>
              <a:t> </a:t>
            </a:r>
            <a:r>
              <a:rPr sz="1800" spc="-4" dirty="0">
                <a:latin typeface="Calibri"/>
                <a:cs typeface="Calibri"/>
              </a:rPr>
              <a:t>sino</a:t>
            </a:r>
            <a:r>
              <a:rPr sz="1800" spc="-11" dirty="0">
                <a:latin typeface="Calibri"/>
                <a:cs typeface="Calibri"/>
              </a:rPr>
              <a:t> </a:t>
            </a:r>
            <a:r>
              <a:rPr sz="1800" spc="-4" dirty="0">
                <a:latin typeface="Calibri"/>
                <a:cs typeface="Calibri"/>
              </a:rPr>
              <a:t>un</a:t>
            </a:r>
            <a:r>
              <a:rPr sz="1800" spc="-8" dirty="0">
                <a:latin typeface="Calibri"/>
                <a:cs typeface="Calibri"/>
              </a:rPr>
              <a:t> </a:t>
            </a:r>
            <a:r>
              <a:rPr sz="1800" spc="-4" dirty="0">
                <a:latin typeface="Calibri"/>
                <a:cs typeface="Calibri"/>
              </a:rPr>
              <a:t>modificador de</a:t>
            </a:r>
            <a:r>
              <a:rPr sz="1800" dirty="0">
                <a:latin typeface="Calibri"/>
                <a:cs typeface="Calibri"/>
              </a:rPr>
              <a:t> </a:t>
            </a:r>
            <a:r>
              <a:rPr sz="1800" i="1" spc="-8" dirty="0">
                <a:latin typeface="Calibri"/>
                <a:cs typeface="Calibri"/>
              </a:rPr>
              <a:t>int</a:t>
            </a:r>
            <a:r>
              <a:rPr sz="1800" spc="-8" dirty="0">
                <a:latin typeface="Calibri"/>
                <a:cs typeface="Calibri"/>
              </a:rPr>
              <a:t>.</a:t>
            </a:r>
            <a:endParaRPr sz="1800">
              <a:latin typeface="Calibri"/>
              <a:cs typeface="Calibri"/>
            </a:endParaRPr>
          </a:p>
          <a:p>
            <a:pPr marL="180975" indent="-171450">
              <a:spcBef>
                <a:spcPts val="472"/>
              </a:spcBef>
              <a:buFont typeface="Arial MT"/>
              <a:buChar char="•"/>
              <a:tabLst>
                <a:tab pos="180975" algn="l"/>
              </a:tabLst>
            </a:pPr>
            <a:r>
              <a:rPr sz="2100" spc="-8" dirty="0">
                <a:latin typeface="Calibri"/>
                <a:cs typeface="Calibri"/>
              </a:rPr>
              <a:t>Rango</a:t>
            </a:r>
            <a:r>
              <a:rPr sz="2100" spc="-19" dirty="0">
                <a:latin typeface="Calibri"/>
                <a:cs typeface="Calibri"/>
              </a:rPr>
              <a:t> </a:t>
            </a:r>
            <a:r>
              <a:rPr sz="2100" spc="-4" dirty="0">
                <a:latin typeface="Calibri"/>
                <a:cs typeface="Calibri"/>
              </a:rPr>
              <a:t>de</a:t>
            </a:r>
            <a:r>
              <a:rPr sz="2100" spc="-8" dirty="0">
                <a:latin typeface="Calibri"/>
                <a:cs typeface="Calibri"/>
              </a:rPr>
              <a:t> </a:t>
            </a:r>
            <a:r>
              <a:rPr sz="2100" spc="-11" dirty="0">
                <a:latin typeface="Calibri"/>
                <a:cs typeface="Calibri"/>
              </a:rPr>
              <a:t>valores</a:t>
            </a:r>
            <a:endParaRPr sz="2100">
              <a:latin typeface="Calibri"/>
              <a:cs typeface="Calibri"/>
            </a:endParaRPr>
          </a:p>
          <a:p>
            <a:pPr marL="603885" lvl="1" indent="-251460">
              <a:spcBef>
                <a:spcPts val="184"/>
              </a:spcBef>
              <a:buFont typeface="Arial MT"/>
              <a:buChar char="•"/>
              <a:tabLst>
                <a:tab pos="603409" algn="l"/>
                <a:tab pos="603885" algn="l"/>
              </a:tabLst>
            </a:pPr>
            <a:r>
              <a:rPr sz="1800" dirty="0">
                <a:latin typeface="Cambria Math"/>
                <a:cs typeface="Cambria Math"/>
              </a:rPr>
              <a:t>0</a:t>
            </a:r>
            <a:r>
              <a:rPr sz="1800" spc="-98" dirty="0">
                <a:latin typeface="Cambria Math"/>
                <a:cs typeface="Cambria Math"/>
              </a:rPr>
              <a:t> </a:t>
            </a:r>
            <a:r>
              <a:rPr sz="1800" dirty="0">
                <a:latin typeface="Cambria Math"/>
                <a:cs typeface="Cambria Math"/>
              </a:rPr>
              <a:t>…</a:t>
            </a:r>
            <a:r>
              <a:rPr sz="1800" spc="-105" dirty="0">
                <a:latin typeface="Cambria Math"/>
                <a:cs typeface="Cambria Math"/>
              </a:rPr>
              <a:t> </a:t>
            </a:r>
            <a:r>
              <a:rPr sz="1800" dirty="0">
                <a:latin typeface="Cambria Math"/>
                <a:cs typeface="Cambria Math"/>
              </a:rPr>
              <a:t>65</a:t>
            </a:r>
            <a:r>
              <a:rPr sz="1800" spc="-4" dirty="0">
                <a:latin typeface="Cambria Math"/>
                <a:cs typeface="Cambria Math"/>
              </a:rPr>
              <a:t>,</a:t>
            </a:r>
            <a:r>
              <a:rPr sz="1800" spc="-8" dirty="0">
                <a:latin typeface="Cambria Math"/>
                <a:cs typeface="Cambria Math"/>
              </a:rPr>
              <a:t>535</a:t>
            </a:r>
            <a:endParaRPr sz="1800">
              <a:latin typeface="Cambria Math"/>
              <a:cs typeface="Cambria Math"/>
            </a:endParaRPr>
          </a:p>
          <a:p>
            <a:pPr marL="180975" indent="-171450">
              <a:spcBef>
                <a:spcPts val="476"/>
              </a:spcBef>
              <a:buFont typeface="Arial MT"/>
              <a:buChar char="•"/>
              <a:tabLst>
                <a:tab pos="180975" algn="l"/>
              </a:tabLst>
            </a:pPr>
            <a:r>
              <a:rPr sz="2100" spc="-8" dirty="0">
                <a:latin typeface="Calibri"/>
                <a:cs typeface="Calibri"/>
              </a:rPr>
              <a:t>Modificadores</a:t>
            </a:r>
            <a:endParaRPr sz="2100">
              <a:latin typeface="Calibri"/>
              <a:cs typeface="Calibri"/>
            </a:endParaRPr>
          </a:p>
          <a:p>
            <a:pPr marL="523875" lvl="1" indent="-171450">
              <a:spcBef>
                <a:spcPts val="180"/>
              </a:spcBef>
              <a:buFont typeface="Arial MT"/>
              <a:buChar char="•"/>
              <a:tabLst>
                <a:tab pos="523875" algn="l"/>
                <a:tab pos="2459831" algn="l"/>
              </a:tabLst>
            </a:pPr>
            <a:r>
              <a:rPr sz="1800" i="1" dirty="0">
                <a:latin typeface="Calibri"/>
                <a:cs typeface="Calibri"/>
              </a:rPr>
              <a:t>unsigned sho</a:t>
            </a:r>
            <a:r>
              <a:rPr sz="1800" i="1" spc="4" dirty="0">
                <a:latin typeface="Calibri"/>
                <a:cs typeface="Calibri"/>
              </a:rPr>
              <a:t>r</a:t>
            </a:r>
            <a:r>
              <a:rPr sz="1800" i="1" dirty="0">
                <a:latin typeface="Calibri"/>
                <a:cs typeface="Calibri"/>
              </a:rPr>
              <a:t>t</a:t>
            </a:r>
            <a:r>
              <a:rPr sz="1800" i="1" spc="-4" dirty="0">
                <a:latin typeface="Calibri"/>
                <a:cs typeface="Calibri"/>
              </a:rPr>
              <a:t> </a:t>
            </a:r>
            <a:r>
              <a:rPr sz="1800" dirty="0">
                <a:latin typeface="Calibri"/>
                <a:cs typeface="Calibri"/>
              </a:rPr>
              <a:t>(</a:t>
            </a:r>
            <a:r>
              <a:rPr sz="1800" i="1" dirty="0">
                <a:latin typeface="Calibri"/>
                <a:cs typeface="Calibri"/>
              </a:rPr>
              <a:t>i</a:t>
            </a:r>
            <a:r>
              <a:rPr sz="1800" i="1" spc="-19" dirty="0">
                <a:latin typeface="Calibri"/>
                <a:cs typeface="Calibri"/>
              </a:rPr>
              <a:t>n</a:t>
            </a:r>
            <a:r>
              <a:rPr sz="1800" i="1" dirty="0">
                <a:latin typeface="Calibri"/>
                <a:cs typeface="Calibri"/>
              </a:rPr>
              <a:t>t</a:t>
            </a:r>
            <a:r>
              <a:rPr sz="1800" dirty="0">
                <a:latin typeface="Calibri"/>
                <a:cs typeface="Calibri"/>
              </a:rPr>
              <a:t>)	</a:t>
            </a:r>
            <a:r>
              <a:rPr sz="1800" dirty="0">
                <a:latin typeface="Cambria Math"/>
                <a:cs typeface="Cambria Math"/>
              </a:rPr>
              <a:t>0</a:t>
            </a:r>
            <a:r>
              <a:rPr sz="1800" spc="-98" dirty="0">
                <a:latin typeface="Cambria Math"/>
                <a:cs typeface="Cambria Math"/>
              </a:rPr>
              <a:t> </a:t>
            </a:r>
            <a:r>
              <a:rPr sz="1800" dirty="0">
                <a:latin typeface="Cambria Math"/>
                <a:cs typeface="Cambria Math"/>
              </a:rPr>
              <a:t>…</a:t>
            </a:r>
            <a:r>
              <a:rPr sz="1800" spc="-105" dirty="0">
                <a:latin typeface="Cambria Math"/>
                <a:cs typeface="Cambria Math"/>
              </a:rPr>
              <a:t> </a:t>
            </a:r>
            <a:r>
              <a:rPr sz="1800" dirty="0">
                <a:latin typeface="Cambria Math"/>
                <a:cs typeface="Cambria Math"/>
              </a:rPr>
              <a:t>255</a:t>
            </a:r>
            <a:endParaRPr sz="1800">
              <a:latin typeface="Cambria Math"/>
              <a:cs typeface="Cambria Math"/>
            </a:endParaRPr>
          </a:p>
          <a:p>
            <a:pPr marL="523875" lvl="1" indent="-171450">
              <a:spcBef>
                <a:spcPts val="164"/>
              </a:spcBef>
              <a:buFont typeface="Arial MT"/>
              <a:buChar char="•"/>
              <a:tabLst>
                <a:tab pos="523875" algn="l"/>
                <a:tab pos="2386489" algn="l"/>
              </a:tabLst>
            </a:pPr>
            <a:r>
              <a:rPr sz="1800" i="1" dirty="0">
                <a:latin typeface="Calibri"/>
                <a:cs typeface="Calibri"/>
              </a:rPr>
              <a:t>unsigned long </a:t>
            </a:r>
            <a:r>
              <a:rPr sz="1800" dirty="0">
                <a:latin typeface="Calibri"/>
                <a:cs typeface="Calibri"/>
              </a:rPr>
              <a:t>(</a:t>
            </a:r>
            <a:r>
              <a:rPr sz="1800" i="1" dirty="0">
                <a:latin typeface="Calibri"/>
                <a:cs typeface="Calibri"/>
              </a:rPr>
              <a:t>i</a:t>
            </a:r>
            <a:r>
              <a:rPr sz="1800" i="1" spc="-19" dirty="0">
                <a:latin typeface="Calibri"/>
                <a:cs typeface="Calibri"/>
              </a:rPr>
              <a:t>n</a:t>
            </a:r>
            <a:r>
              <a:rPr sz="1800" i="1" dirty="0">
                <a:latin typeface="Calibri"/>
                <a:cs typeface="Calibri"/>
              </a:rPr>
              <a:t>t</a:t>
            </a:r>
            <a:r>
              <a:rPr sz="1800" dirty="0">
                <a:latin typeface="Calibri"/>
                <a:cs typeface="Calibri"/>
              </a:rPr>
              <a:t>)	</a:t>
            </a:r>
            <a:r>
              <a:rPr sz="1800" dirty="0">
                <a:latin typeface="Cambria Math"/>
                <a:cs typeface="Cambria Math"/>
              </a:rPr>
              <a:t>0</a:t>
            </a:r>
            <a:r>
              <a:rPr sz="1800" spc="-109" dirty="0">
                <a:latin typeface="Cambria Math"/>
                <a:cs typeface="Cambria Math"/>
              </a:rPr>
              <a:t> </a:t>
            </a:r>
            <a:r>
              <a:rPr sz="1800" dirty="0">
                <a:latin typeface="Cambria Math"/>
                <a:cs typeface="Cambria Math"/>
              </a:rPr>
              <a:t>…</a:t>
            </a:r>
            <a:r>
              <a:rPr sz="1800" spc="-98" dirty="0">
                <a:latin typeface="Cambria Math"/>
                <a:cs typeface="Cambria Math"/>
              </a:rPr>
              <a:t> </a:t>
            </a:r>
            <a:r>
              <a:rPr sz="1800" dirty="0">
                <a:latin typeface="Cambria Math"/>
                <a:cs typeface="Cambria Math"/>
              </a:rPr>
              <a:t>4</a:t>
            </a:r>
            <a:r>
              <a:rPr sz="1800" spc="-4" dirty="0">
                <a:latin typeface="Cambria Math"/>
                <a:cs typeface="Cambria Math"/>
              </a:rPr>
              <a:t>,</a:t>
            </a:r>
            <a:r>
              <a:rPr sz="1800" spc="-8" dirty="0">
                <a:latin typeface="Cambria Math"/>
                <a:cs typeface="Cambria Math"/>
              </a:rPr>
              <a:t>29</a:t>
            </a:r>
            <a:r>
              <a:rPr sz="1800" dirty="0">
                <a:latin typeface="Cambria Math"/>
                <a:cs typeface="Cambria Math"/>
              </a:rPr>
              <a:t>4</a:t>
            </a:r>
            <a:r>
              <a:rPr sz="1800" spc="-4" dirty="0">
                <a:latin typeface="Cambria Math"/>
                <a:cs typeface="Cambria Math"/>
              </a:rPr>
              <a:t>,</a:t>
            </a:r>
            <a:r>
              <a:rPr sz="1800" spc="-8" dirty="0">
                <a:latin typeface="Cambria Math"/>
                <a:cs typeface="Cambria Math"/>
              </a:rPr>
              <a:t>96</a:t>
            </a:r>
            <a:r>
              <a:rPr sz="1800" dirty="0">
                <a:latin typeface="Cambria Math"/>
                <a:cs typeface="Cambria Math"/>
              </a:rPr>
              <a:t>7</a:t>
            </a:r>
            <a:r>
              <a:rPr sz="1800" spc="-11" dirty="0">
                <a:latin typeface="Cambria Math"/>
                <a:cs typeface="Cambria Math"/>
              </a:rPr>
              <a:t>,</a:t>
            </a:r>
            <a:r>
              <a:rPr sz="1800" dirty="0">
                <a:latin typeface="Cambria Math"/>
                <a:cs typeface="Cambria Math"/>
              </a:rPr>
              <a:t>2</a:t>
            </a:r>
            <a:r>
              <a:rPr sz="1800" spc="-8" dirty="0">
                <a:latin typeface="Cambria Math"/>
                <a:cs typeface="Cambria Math"/>
              </a:rPr>
              <a:t>95</a:t>
            </a:r>
            <a:endParaRPr sz="1800">
              <a:latin typeface="Cambria Math"/>
              <a:cs typeface="Cambria Math"/>
            </a:endParaRPr>
          </a:p>
          <a:p>
            <a:pPr marL="180975" indent="-171450">
              <a:spcBef>
                <a:spcPts val="472"/>
              </a:spcBef>
              <a:buFont typeface="Arial MT"/>
              <a:buChar char="•"/>
              <a:tabLst>
                <a:tab pos="180975" algn="l"/>
              </a:tabLst>
            </a:pPr>
            <a:r>
              <a:rPr sz="2100" spc="-15" dirty="0">
                <a:latin typeface="Calibri"/>
                <a:cs typeface="Calibri"/>
              </a:rPr>
              <a:t>Constantes</a:t>
            </a:r>
            <a:r>
              <a:rPr sz="2100" spc="4" dirty="0">
                <a:latin typeface="Calibri"/>
                <a:cs typeface="Calibri"/>
              </a:rPr>
              <a:t> </a:t>
            </a:r>
            <a:r>
              <a:rPr sz="2100" spc="-11" dirty="0">
                <a:latin typeface="Calibri"/>
                <a:cs typeface="Calibri"/>
              </a:rPr>
              <a:t>literales </a:t>
            </a:r>
            <a:r>
              <a:rPr sz="2100" spc="-15" dirty="0">
                <a:latin typeface="Calibri"/>
                <a:cs typeface="Calibri"/>
              </a:rPr>
              <a:t>enteras</a:t>
            </a:r>
            <a:endParaRPr sz="2100">
              <a:latin typeface="Calibri"/>
              <a:cs typeface="Calibri"/>
            </a:endParaRPr>
          </a:p>
        </p:txBody>
      </p:sp>
      <p:pic>
        <p:nvPicPr>
          <p:cNvPr id="10" name="object 10"/>
          <p:cNvPicPr/>
          <p:nvPr/>
        </p:nvPicPr>
        <p:blipFill>
          <a:blip r:embed="rId2" cstate="print"/>
          <a:stretch>
            <a:fillRect/>
          </a:stretch>
        </p:blipFill>
        <p:spPr>
          <a:xfrm>
            <a:off x="5247893" y="1245271"/>
            <a:ext cx="3638504" cy="1142540"/>
          </a:xfrm>
          <a:prstGeom prst="rect">
            <a:avLst/>
          </a:prstGeom>
        </p:spPr>
      </p:pic>
      <p:pic>
        <p:nvPicPr>
          <p:cNvPr id="11" name="object 11"/>
          <p:cNvPicPr/>
          <p:nvPr/>
        </p:nvPicPr>
        <p:blipFill>
          <a:blip r:embed="rId3" cstate="print"/>
          <a:stretch>
            <a:fillRect/>
          </a:stretch>
        </p:blipFill>
        <p:spPr>
          <a:xfrm>
            <a:off x="5247893" y="3700366"/>
            <a:ext cx="3819655" cy="9338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s-MX" sz="4000" b="0" i="0" dirty="0">
                <a:solidFill>
                  <a:srgbClr val="666666"/>
                </a:solidFill>
                <a:effectLst/>
                <a:latin typeface="Lato Extended"/>
              </a:rPr>
              <a:t>Plan de evaluación</a:t>
            </a:r>
            <a:endParaRPr sz="4000" dirty="0"/>
          </a:p>
        </p:txBody>
      </p:sp>
      <p:pic>
        <p:nvPicPr>
          <p:cNvPr id="5" name="Imagen 4">
            <a:extLst>
              <a:ext uri="{FF2B5EF4-FFF2-40B4-BE49-F238E27FC236}">
                <a16:creationId xmlns:a16="http://schemas.microsoft.com/office/drawing/2014/main" id="{7064E7F2-2866-8CD3-36D4-FB6E65A9968E}"/>
              </a:ext>
            </a:extLst>
          </p:cNvPr>
          <p:cNvPicPr>
            <a:picLocks noChangeAspect="1"/>
          </p:cNvPicPr>
          <p:nvPr/>
        </p:nvPicPr>
        <p:blipFill>
          <a:blip r:embed="rId3"/>
          <a:stretch>
            <a:fillRect/>
          </a:stretch>
        </p:blipFill>
        <p:spPr>
          <a:xfrm>
            <a:off x="2266960" y="1108441"/>
            <a:ext cx="4610079" cy="2736010"/>
          </a:xfrm>
          <a:prstGeom prst="rect">
            <a:avLst/>
          </a:prstGeom>
        </p:spPr>
      </p:pic>
      <p:pic>
        <p:nvPicPr>
          <p:cNvPr id="7" name="Imagen 6">
            <a:extLst>
              <a:ext uri="{FF2B5EF4-FFF2-40B4-BE49-F238E27FC236}">
                <a16:creationId xmlns:a16="http://schemas.microsoft.com/office/drawing/2014/main" id="{CEF9619E-B891-EBC9-4952-21CCA1DB7ABE}"/>
              </a:ext>
            </a:extLst>
          </p:cNvPr>
          <p:cNvPicPr>
            <a:picLocks noChangeAspect="1"/>
          </p:cNvPicPr>
          <p:nvPr/>
        </p:nvPicPr>
        <p:blipFill>
          <a:blip r:embed="rId4"/>
          <a:stretch>
            <a:fillRect/>
          </a:stretch>
        </p:blipFill>
        <p:spPr>
          <a:xfrm>
            <a:off x="2266960" y="4035059"/>
            <a:ext cx="4610079" cy="8224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4" dirty="0"/>
              <a:t>Tipos</a:t>
            </a:r>
            <a:r>
              <a:rPr sz="3300" spc="4" dirty="0"/>
              <a:t> </a:t>
            </a:r>
            <a:r>
              <a:rPr sz="3300" dirty="0"/>
              <a:t>de</a:t>
            </a:r>
            <a:r>
              <a:rPr sz="3300" spc="-8" dirty="0"/>
              <a:t> </a:t>
            </a:r>
            <a:r>
              <a:rPr sz="3300" spc="-15" dirty="0"/>
              <a:t>datos</a:t>
            </a:r>
            <a:r>
              <a:rPr sz="3300" spc="4" dirty="0"/>
              <a:t> </a:t>
            </a:r>
            <a:r>
              <a:rPr sz="3300" spc="-8" dirty="0"/>
              <a:t>fundamentales</a:t>
            </a:r>
            <a:endParaRPr sz="3300"/>
          </a:p>
        </p:txBody>
      </p:sp>
      <p:sp>
        <p:nvSpPr>
          <p:cNvPr id="3" name="object 3"/>
          <p:cNvSpPr/>
          <p:nvPr/>
        </p:nvSpPr>
        <p:spPr>
          <a:xfrm>
            <a:off x="3680680" y="2296762"/>
            <a:ext cx="50006" cy="212408"/>
          </a:xfrm>
          <a:custGeom>
            <a:avLst/>
            <a:gdLst/>
            <a:ahLst/>
            <a:cxnLst/>
            <a:rect l="l" t="t" r="r" b="b"/>
            <a:pathLst>
              <a:path w="66675" h="283210">
                <a:moveTo>
                  <a:pt x="66382" y="0"/>
                </a:moveTo>
                <a:lnTo>
                  <a:pt x="0" y="0"/>
                </a:lnTo>
                <a:lnTo>
                  <a:pt x="0" y="11430"/>
                </a:lnTo>
                <a:lnTo>
                  <a:pt x="41668" y="11430"/>
                </a:lnTo>
                <a:lnTo>
                  <a:pt x="41668" y="271780"/>
                </a:lnTo>
                <a:lnTo>
                  <a:pt x="0" y="271780"/>
                </a:lnTo>
                <a:lnTo>
                  <a:pt x="0" y="283210"/>
                </a:lnTo>
                <a:lnTo>
                  <a:pt x="66382" y="283210"/>
                </a:lnTo>
                <a:lnTo>
                  <a:pt x="66382" y="271780"/>
                </a:lnTo>
                <a:lnTo>
                  <a:pt x="66382" y="11430"/>
                </a:lnTo>
                <a:lnTo>
                  <a:pt x="66382" y="0"/>
                </a:lnTo>
                <a:close/>
              </a:path>
            </a:pathLst>
          </a:custGeom>
          <a:solidFill>
            <a:srgbClr val="000000"/>
          </a:solidFill>
        </p:spPr>
        <p:txBody>
          <a:bodyPr wrap="square" lIns="0" tIns="0" rIns="0" bIns="0" rtlCol="0"/>
          <a:lstStyle/>
          <a:p>
            <a:endParaRPr sz="1050"/>
          </a:p>
        </p:txBody>
      </p:sp>
      <p:sp>
        <p:nvSpPr>
          <p:cNvPr id="4" name="object 4"/>
          <p:cNvSpPr/>
          <p:nvPr/>
        </p:nvSpPr>
        <p:spPr>
          <a:xfrm>
            <a:off x="2866940" y="2296762"/>
            <a:ext cx="50006" cy="212408"/>
          </a:xfrm>
          <a:custGeom>
            <a:avLst/>
            <a:gdLst/>
            <a:ahLst/>
            <a:cxnLst/>
            <a:rect l="l" t="t" r="r" b="b"/>
            <a:pathLst>
              <a:path w="66675" h="283210">
                <a:moveTo>
                  <a:pt x="66382" y="0"/>
                </a:moveTo>
                <a:lnTo>
                  <a:pt x="0" y="0"/>
                </a:lnTo>
                <a:lnTo>
                  <a:pt x="0" y="11430"/>
                </a:lnTo>
                <a:lnTo>
                  <a:pt x="0" y="271780"/>
                </a:lnTo>
                <a:lnTo>
                  <a:pt x="0" y="283210"/>
                </a:lnTo>
                <a:lnTo>
                  <a:pt x="66382" y="283210"/>
                </a:lnTo>
                <a:lnTo>
                  <a:pt x="66382" y="271780"/>
                </a:lnTo>
                <a:lnTo>
                  <a:pt x="24701" y="271780"/>
                </a:lnTo>
                <a:lnTo>
                  <a:pt x="24701" y="11430"/>
                </a:lnTo>
                <a:lnTo>
                  <a:pt x="66382" y="11430"/>
                </a:lnTo>
                <a:lnTo>
                  <a:pt x="66382" y="0"/>
                </a:lnTo>
                <a:close/>
              </a:path>
            </a:pathLst>
          </a:custGeom>
          <a:solidFill>
            <a:srgbClr val="000000"/>
          </a:solidFill>
        </p:spPr>
        <p:txBody>
          <a:bodyPr wrap="square" lIns="0" tIns="0" rIns="0" bIns="0" rtlCol="0"/>
          <a:lstStyle/>
          <a:p>
            <a:endParaRPr sz="1050"/>
          </a:p>
        </p:txBody>
      </p:sp>
      <p:sp>
        <p:nvSpPr>
          <p:cNvPr id="5" name="object 5"/>
          <p:cNvSpPr txBox="1"/>
          <p:nvPr/>
        </p:nvSpPr>
        <p:spPr>
          <a:xfrm>
            <a:off x="687705" y="1317670"/>
            <a:ext cx="5876449" cy="2529539"/>
          </a:xfrm>
          <a:prstGeom prst="rect">
            <a:avLst/>
          </a:prstGeom>
        </p:spPr>
        <p:txBody>
          <a:bodyPr vert="horz" wrap="square" lIns="0" tIns="36195" rIns="0" bIns="0" rtlCol="0">
            <a:spAutoFit/>
          </a:bodyPr>
          <a:lstStyle/>
          <a:p>
            <a:pPr marL="180975" indent="-171450">
              <a:spcBef>
                <a:spcPts val="285"/>
              </a:spcBef>
              <a:buFont typeface="Arial MT"/>
              <a:buChar char="•"/>
              <a:tabLst>
                <a:tab pos="180975" algn="l"/>
              </a:tabLst>
            </a:pPr>
            <a:r>
              <a:rPr sz="2100" spc="-11" dirty="0">
                <a:latin typeface="Calibri"/>
                <a:cs typeface="Calibri"/>
              </a:rPr>
              <a:t>Caracteres,</a:t>
            </a:r>
            <a:r>
              <a:rPr sz="2100" spc="-26" dirty="0">
                <a:latin typeface="Calibri"/>
                <a:cs typeface="Calibri"/>
              </a:rPr>
              <a:t> </a:t>
            </a:r>
            <a:r>
              <a:rPr sz="2100" spc="-4" dirty="0">
                <a:latin typeface="Calibri"/>
                <a:cs typeface="Calibri"/>
              </a:rPr>
              <a:t>el</a:t>
            </a:r>
            <a:r>
              <a:rPr sz="2100" spc="-15" dirty="0">
                <a:latin typeface="Calibri"/>
                <a:cs typeface="Calibri"/>
              </a:rPr>
              <a:t> </a:t>
            </a:r>
            <a:r>
              <a:rPr sz="2100" spc="-4" dirty="0">
                <a:latin typeface="Calibri"/>
                <a:cs typeface="Calibri"/>
              </a:rPr>
              <a:t>tipo</a:t>
            </a:r>
            <a:r>
              <a:rPr sz="2100" spc="4" dirty="0">
                <a:latin typeface="Calibri"/>
                <a:cs typeface="Calibri"/>
              </a:rPr>
              <a:t> </a:t>
            </a:r>
            <a:r>
              <a:rPr sz="2100" dirty="0">
                <a:latin typeface="Calibri"/>
                <a:cs typeface="Calibri"/>
              </a:rPr>
              <a:t>char</a:t>
            </a:r>
            <a:endParaRPr sz="2100">
              <a:latin typeface="Calibri"/>
              <a:cs typeface="Calibri"/>
            </a:endParaRPr>
          </a:p>
          <a:p>
            <a:pPr marL="523875" marR="3810" lvl="1" indent="-171450">
              <a:lnSpc>
                <a:spcPts val="1943"/>
              </a:lnSpc>
              <a:spcBef>
                <a:spcPts val="428"/>
              </a:spcBef>
              <a:buFont typeface="Arial MT"/>
              <a:buChar char="•"/>
              <a:tabLst>
                <a:tab pos="523875" algn="l"/>
              </a:tabLst>
            </a:pPr>
            <a:r>
              <a:rPr sz="1800" spc="-8" dirty="0">
                <a:latin typeface="Calibri"/>
                <a:cs typeface="Calibri"/>
              </a:rPr>
              <a:t>Internamente </a:t>
            </a:r>
            <a:r>
              <a:rPr sz="1800" dirty="0">
                <a:latin typeface="Calibri"/>
                <a:cs typeface="Calibri"/>
              </a:rPr>
              <a:t>almacena el </a:t>
            </a:r>
            <a:r>
              <a:rPr sz="1800" spc="-8" dirty="0">
                <a:latin typeface="Calibri"/>
                <a:cs typeface="Calibri"/>
              </a:rPr>
              <a:t>valor </a:t>
            </a:r>
            <a:r>
              <a:rPr sz="1800" spc="-4" dirty="0">
                <a:latin typeface="Calibri"/>
                <a:cs typeface="Calibri"/>
              </a:rPr>
              <a:t>numérico por su posición </a:t>
            </a:r>
            <a:r>
              <a:rPr sz="1800" spc="-398" dirty="0">
                <a:latin typeface="Calibri"/>
                <a:cs typeface="Calibri"/>
              </a:rPr>
              <a:t> </a:t>
            </a:r>
            <a:r>
              <a:rPr sz="1800" dirty="0">
                <a:latin typeface="Calibri"/>
                <a:cs typeface="Calibri"/>
              </a:rPr>
              <a:t>en</a:t>
            </a:r>
            <a:r>
              <a:rPr sz="1800" spc="-8" dirty="0">
                <a:latin typeface="Calibri"/>
                <a:cs typeface="Calibri"/>
              </a:rPr>
              <a:t> </a:t>
            </a:r>
            <a:r>
              <a:rPr sz="1800" dirty="0">
                <a:latin typeface="Calibri"/>
                <a:cs typeface="Calibri"/>
              </a:rPr>
              <a:t>la</a:t>
            </a:r>
            <a:r>
              <a:rPr sz="1800" spc="-11" dirty="0">
                <a:latin typeface="Calibri"/>
                <a:cs typeface="Calibri"/>
              </a:rPr>
              <a:t> </a:t>
            </a:r>
            <a:r>
              <a:rPr sz="1800" spc="-4" dirty="0">
                <a:latin typeface="Calibri"/>
                <a:cs typeface="Calibri"/>
              </a:rPr>
              <a:t>tabla</a:t>
            </a:r>
            <a:r>
              <a:rPr sz="1800" spc="-11" dirty="0">
                <a:latin typeface="Calibri"/>
                <a:cs typeface="Calibri"/>
              </a:rPr>
              <a:t> </a:t>
            </a:r>
            <a:r>
              <a:rPr sz="1800" i="1" spc="-4" dirty="0">
                <a:latin typeface="Calibri"/>
                <a:cs typeface="Calibri"/>
              </a:rPr>
              <a:t>ASCII</a:t>
            </a:r>
            <a:r>
              <a:rPr sz="1800" spc="-4" dirty="0">
                <a:latin typeface="Calibri"/>
                <a:cs typeface="Calibri"/>
              </a:rPr>
              <a:t>.</a:t>
            </a:r>
            <a:endParaRPr sz="1800">
              <a:latin typeface="Calibri"/>
              <a:cs typeface="Calibri"/>
            </a:endParaRPr>
          </a:p>
          <a:p>
            <a:pPr marL="523875" lvl="1" indent="-171450">
              <a:spcBef>
                <a:spcPts val="135"/>
              </a:spcBef>
              <a:buFont typeface="Arial MT"/>
              <a:buChar char="•"/>
              <a:tabLst>
                <a:tab pos="523875" algn="l"/>
                <a:tab pos="2233613" algn="l"/>
              </a:tabLst>
            </a:pPr>
            <a:r>
              <a:rPr sz="1800" dirty="0">
                <a:latin typeface="Calibri"/>
                <a:cs typeface="Calibri"/>
              </a:rPr>
              <a:t>Ran</a:t>
            </a:r>
            <a:r>
              <a:rPr sz="1800" spc="-11" dirty="0">
                <a:latin typeface="Calibri"/>
                <a:cs typeface="Calibri"/>
              </a:rPr>
              <a:t>g</a:t>
            </a:r>
            <a:r>
              <a:rPr sz="1800" dirty="0">
                <a:latin typeface="Calibri"/>
                <a:cs typeface="Calibri"/>
              </a:rPr>
              <a:t>o</a:t>
            </a:r>
            <a:r>
              <a:rPr sz="1800" spc="-19" dirty="0">
                <a:latin typeface="Calibri"/>
                <a:cs typeface="Calibri"/>
              </a:rPr>
              <a:t> </a:t>
            </a:r>
            <a:r>
              <a:rPr sz="1800" spc="-4" dirty="0">
                <a:latin typeface="Calibri"/>
                <a:cs typeface="Calibri"/>
              </a:rPr>
              <a:t>d</a:t>
            </a:r>
            <a:r>
              <a:rPr sz="1800" dirty="0">
                <a:latin typeface="Calibri"/>
                <a:cs typeface="Calibri"/>
              </a:rPr>
              <a:t>e </a:t>
            </a:r>
            <a:r>
              <a:rPr sz="1800" spc="-30" dirty="0">
                <a:latin typeface="Calibri"/>
                <a:cs typeface="Calibri"/>
              </a:rPr>
              <a:t>v</a:t>
            </a:r>
            <a:r>
              <a:rPr sz="1800" dirty="0">
                <a:latin typeface="Calibri"/>
                <a:cs typeface="Calibri"/>
              </a:rPr>
              <a:t>al</a:t>
            </a:r>
            <a:r>
              <a:rPr sz="1800" spc="-4" dirty="0">
                <a:latin typeface="Calibri"/>
                <a:cs typeface="Calibri"/>
              </a:rPr>
              <a:t>o</a:t>
            </a:r>
            <a:r>
              <a:rPr sz="1800" spc="-26" dirty="0">
                <a:latin typeface="Calibri"/>
                <a:cs typeface="Calibri"/>
              </a:rPr>
              <a:t>r</a:t>
            </a:r>
            <a:r>
              <a:rPr sz="1800" spc="4" dirty="0">
                <a:latin typeface="Calibri"/>
                <a:cs typeface="Calibri"/>
              </a:rPr>
              <a:t>e</a:t>
            </a:r>
            <a:r>
              <a:rPr sz="1800" dirty="0">
                <a:latin typeface="Calibri"/>
                <a:cs typeface="Calibri"/>
              </a:rPr>
              <a:t>s	</a:t>
            </a:r>
            <a:r>
              <a:rPr sz="1800" dirty="0">
                <a:latin typeface="Cambria Math"/>
                <a:cs typeface="Cambria Math"/>
              </a:rPr>
              <a:t>0</a:t>
            </a:r>
            <a:r>
              <a:rPr sz="1800" spc="-98" dirty="0">
                <a:latin typeface="Cambria Math"/>
                <a:cs typeface="Cambria Math"/>
              </a:rPr>
              <a:t> </a:t>
            </a:r>
            <a:r>
              <a:rPr sz="1800" dirty="0">
                <a:latin typeface="Cambria Math"/>
                <a:cs typeface="Cambria Math"/>
              </a:rPr>
              <a:t>…</a:t>
            </a:r>
            <a:r>
              <a:rPr sz="1800" spc="-98" dirty="0">
                <a:latin typeface="Cambria Math"/>
                <a:cs typeface="Cambria Math"/>
              </a:rPr>
              <a:t> </a:t>
            </a:r>
            <a:r>
              <a:rPr sz="1800" dirty="0">
                <a:latin typeface="Cambria Math"/>
                <a:cs typeface="Cambria Math"/>
              </a:rPr>
              <a:t>2</a:t>
            </a:r>
            <a:r>
              <a:rPr sz="1800" spc="-8" dirty="0">
                <a:latin typeface="Cambria Math"/>
                <a:cs typeface="Cambria Math"/>
              </a:rPr>
              <a:t>5</a:t>
            </a:r>
            <a:r>
              <a:rPr sz="1800" dirty="0">
                <a:latin typeface="Cambria Math"/>
                <a:cs typeface="Cambria Math"/>
              </a:rPr>
              <a:t>5 </a:t>
            </a:r>
            <a:r>
              <a:rPr sz="1800" spc="-180" dirty="0">
                <a:latin typeface="Cambria Math"/>
                <a:cs typeface="Cambria Math"/>
              </a:rPr>
              <a:t> </a:t>
            </a:r>
            <a:r>
              <a:rPr sz="1800" dirty="0">
                <a:latin typeface="Calibri"/>
                <a:cs typeface="Calibri"/>
              </a:rPr>
              <a:t>.</a:t>
            </a:r>
            <a:endParaRPr sz="1800">
              <a:latin typeface="Calibri"/>
              <a:cs typeface="Calibri"/>
            </a:endParaRPr>
          </a:p>
          <a:p>
            <a:pPr marL="523399" marR="251936" lvl="1" indent="-171450">
              <a:lnSpc>
                <a:spcPts val="1943"/>
              </a:lnSpc>
              <a:spcBef>
                <a:spcPts val="401"/>
              </a:spcBef>
              <a:buFont typeface="Arial MT"/>
              <a:buChar char="•"/>
              <a:tabLst>
                <a:tab pos="523875" algn="l"/>
                <a:tab pos="2184083" algn="l"/>
              </a:tabLst>
            </a:pPr>
            <a:r>
              <a:rPr sz="1800" spc="-4" dirty="0">
                <a:latin typeface="Calibri"/>
                <a:cs typeface="Calibri"/>
              </a:rPr>
              <a:t>Las</a:t>
            </a:r>
            <a:r>
              <a:rPr sz="1800" spc="-8" dirty="0">
                <a:latin typeface="Calibri"/>
                <a:cs typeface="Calibri"/>
              </a:rPr>
              <a:t> </a:t>
            </a:r>
            <a:r>
              <a:rPr sz="1800" spc="-11" dirty="0">
                <a:latin typeface="Calibri"/>
                <a:cs typeface="Calibri"/>
              </a:rPr>
              <a:t>constantes</a:t>
            </a:r>
            <a:r>
              <a:rPr sz="1800" spc="-15" dirty="0">
                <a:latin typeface="Calibri"/>
                <a:cs typeface="Calibri"/>
              </a:rPr>
              <a:t> </a:t>
            </a:r>
            <a:r>
              <a:rPr sz="1800" spc="-8" dirty="0">
                <a:latin typeface="Calibri"/>
                <a:cs typeface="Calibri"/>
              </a:rPr>
              <a:t>literales</a:t>
            </a:r>
            <a:r>
              <a:rPr sz="1800" spc="-23" dirty="0">
                <a:latin typeface="Calibri"/>
                <a:cs typeface="Calibri"/>
              </a:rPr>
              <a:t> </a:t>
            </a:r>
            <a:r>
              <a:rPr sz="1800" spc="-4" dirty="0">
                <a:latin typeface="Calibri"/>
                <a:cs typeface="Calibri"/>
              </a:rPr>
              <a:t>de</a:t>
            </a:r>
            <a:r>
              <a:rPr sz="1800" dirty="0">
                <a:latin typeface="Calibri"/>
                <a:cs typeface="Calibri"/>
              </a:rPr>
              <a:t> </a:t>
            </a:r>
            <a:r>
              <a:rPr sz="1800" spc="-4" dirty="0">
                <a:latin typeface="Calibri"/>
                <a:cs typeface="Calibri"/>
              </a:rPr>
              <a:t>tipo</a:t>
            </a:r>
            <a:r>
              <a:rPr sz="1800" spc="-8" dirty="0">
                <a:latin typeface="Calibri"/>
                <a:cs typeface="Calibri"/>
              </a:rPr>
              <a:t> </a:t>
            </a:r>
            <a:r>
              <a:rPr sz="1800" i="1" dirty="0">
                <a:latin typeface="Calibri"/>
                <a:cs typeface="Calibri"/>
              </a:rPr>
              <a:t>char</a:t>
            </a:r>
            <a:r>
              <a:rPr sz="1800" dirty="0">
                <a:latin typeface="Calibri"/>
                <a:cs typeface="Calibri"/>
              </a:rPr>
              <a:t>,</a:t>
            </a:r>
            <a:r>
              <a:rPr sz="1800" spc="-4" dirty="0">
                <a:latin typeface="Calibri"/>
                <a:cs typeface="Calibri"/>
              </a:rPr>
              <a:t> </a:t>
            </a:r>
            <a:r>
              <a:rPr sz="1800" spc="-11" dirty="0">
                <a:latin typeface="Calibri"/>
                <a:cs typeface="Calibri"/>
              </a:rPr>
              <a:t>van</a:t>
            </a:r>
            <a:r>
              <a:rPr sz="1800" spc="4" dirty="0">
                <a:latin typeface="Calibri"/>
                <a:cs typeface="Calibri"/>
              </a:rPr>
              <a:t> </a:t>
            </a:r>
            <a:r>
              <a:rPr sz="1800" spc="-11" dirty="0">
                <a:latin typeface="Calibri"/>
                <a:cs typeface="Calibri"/>
              </a:rPr>
              <a:t>entre</a:t>
            </a:r>
            <a:r>
              <a:rPr sz="1800" dirty="0">
                <a:latin typeface="Calibri"/>
                <a:cs typeface="Calibri"/>
              </a:rPr>
              <a:t> </a:t>
            </a:r>
            <a:r>
              <a:rPr sz="1800" spc="-4" dirty="0">
                <a:latin typeface="Calibri"/>
                <a:cs typeface="Calibri"/>
              </a:rPr>
              <a:t>comillas </a:t>
            </a:r>
            <a:r>
              <a:rPr sz="1800" spc="-398" dirty="0">
                <a:latin typeface="Calibri"/>
                <a:cs typeface="Calibri"/>
              </a:rPr>
              <a:t> </a:t>
            </a:r>
            <a:r>
              <a:rPr sz="1800" spc="-4" dirty="0">
                <a:latin typeface="Calibri"/>
                <a:cs typeface="Calibri"/>
              </a:rPr>
              <a:t>simples:)</a:t>
            </a:r>
            <a:r>
              <a:rPr sz="1800" spc="-11" dirty="0">
                <a:latin typeface="Calibri"/>
                <a:cs typeface="Calibri"/>
              </a:rPr>
              <a:t> </a:t>
            </a:r>
            <a:r>
              <a:rPr sz="1800" spc="-45" dirty="0">
                <a:latin typeface="Calibri"/>
                <a:cs typeface="Calibri"/>
              </a:rPr>
              <a:t>‘1’,</a:t>
            </a:r>
            <a:r>
              <a:rPr sz="1800" spc="-4" dirty="0">
                <a:latin typeface="Calibri"/>
                <a:cs typeface="Calibri"/>
              </a:rPr>
              <a:t> </a:t>
            </a:r>
            <a:r>
              <a:rPr sz="1800" spc="-56" dirty="0">
                <a:latin typeface="Calibri"/>
                <a:cs typeface="Calibri"/>
              </a:rPr>
              <a:t>‘a’,</a:t>
            </a:r>
            <a:r>
              <a:rPr sz="1800" spc="4" dirty="0">
                <a:latin typeface="Calibri"/>
                <a:cs typeface="Calibri"/>
              </a:rPr>
              <a:t> </a:t>
            </a:r>
            <a:r>
              <a:rPr sz="1800" dirty="0">
                <a:latin typeface="Calibri"/>
                <a:cs typeface="Calibri"/>
              </a:rPr>
              <a:t>‘	</a:t>
            </a:r>
            <a:r>
              <a:rPr sz="1800" spc="-86" dirty="0">
                <a:latin typeface="Calibri"/>
                <a:cs typeface="Calibri"/>
              </a:rPr>
              <a:t>‘,</a:t>
            </a:r>
            <a:r>
              <a:rPr sz="1800" spc="8" dirty="0">
                <a:latin typeface="Calibri"/>
                <a:cs typeface="Calibri"/>
              </a:rPr>
              <a:t> </a:t>
            </a:r>
            <a:r>
              <a:rPr sz="1800" spc="-8" dirty="0">
                <a:latin typeface="Calibri"/>
                <a:cs typeface="Calibri"/>
              </a:rPr>
              <a:t>etc.</a:t>
            </a:r>
            <a:endParaRPr sz="1800">
              <a:latin typeface="Calibri"/>
              <a:cs typeface="Calibri"/>
            </a:endParaRPr>
          </a:p>
          <a:p>
            <a:pPr marL="523875" lvl="1" indent="-171450">
              <a:spcBef>
                <a:spcPts val="135"/>
              </a:spcBef>
              <a:buFont typeface="Arial MT"/>
              <a:buChar char="•"/>
              <a:tabLst>
                <a:tab pos="523875" algn="l"/>
              </a:tabLst>
            </a:pPr>
            <a:r>
              <a:rPr sz="1800" spc="-8" dirty="0">
                <a:latin typeface="Calibri"/>
                <a:cs typeface="Calibri"/>
              </a:rPr>
              <a:t>Existen</a:t>
            </a:r>
            <a:r>
              <a:rPr sz="1800" spc="-19" dirty="0">
                <a:latin typeface="Calibri"/>
                <a:cs typeface="Calibri"/>
              </a:rPr>
              <a:t> </a:t>
            </a:r>
            <a:r>
              <a:rPr sz="1800" spc="-4" dirty="0">
                <a:latin typeface="Calibri"/>
                <a:cs typeface="Calibri"/>
              </a:rPr>
              <a:t>dos</a:t>
            </a:r>
            <a:r>
              <a:rPr sz="1800" spc="-8" dirty="0">
                <a:latin typeface="Calibri"/>
                <a:cs typeface="Calibri"/>
              </a:rPr>
              <a:t> formas</a:t>
            </a:r>
            <a:r>
              <a:rPr sz="1800" spc="-15" dirty="0">
                <a:latin typeface="Calibri"/>
                <a:cs typeface="Calibri"/>
              </a:rPr>
              <a:t> </a:t>
            </a:r>
            <a:r>
              <a:rPr sz="1800" spc="-4" dirty="0">
                <a:latin typeface="Calibri"/>
                <a:cs typeface="Calibri"/>
              </a:rPr>
              <a:t>de asignarle</a:t>
            </a:r>
            <a:r>
              <a:rPr sz="1800" spc="-8" dirty="0">
                <a:latin typeface="Calibri"/>
                <a:cs typeface="Calibri"/>
              </a:rPr>
              <a:t> valor</a:t>
            </a:r>
            <a:r>
              <a:rPr sz="1800" dirty="0">
                <a:latin typeface="Calibri"/>
                <a:cs typeface="Calibri"/>
              </a:rPr>
              <a:t> a</a:t>
            </a:r>
            <a:r>
              <a:rPr sz="1800" spc="-8" dirty="0">
                <a:latin typeface="Calibri"/>
                <a:cs typeface="Calibri"/>
              </a:rPr>
              <a:t> </a:t>
            </a:r>
            <a:r>
              <a:rPr sz="1800" spc="-4" dirty="0">
                <a:latin typeface="Calibri"/>
                <a:cs typeface="Calibri"/>
              </a:rPr>
              <a:t>una variable</a:t>
            </a:r>
            <a:r>
              <a:rPr sz="1800" dirty="0">
                <a:latin typeface="Calibri"/>
                <a:cs typeface="Calibri"/>
              </a:rPr>
              <a:t> </a:t>
            </a:r>
            <a:r>
              <a:rPr sz="1800" spc="-4" dirty="0">
                <a:latin typeface="Calibri"/>
                <a:cs typeface="Calibri"/>
              </a:rPr>
              <a:t>char:</a:t>
            </a:r>
            <a:endParaRPr sz="1800">
              <a:latin typeface="Calibri"/>
              <a:cs typeface="Calibri"/>
            </a:endParaRPr>
          </a:p>
          <a:p>
            <a:pPr marL="866775" lvl="2" indent="-171926">
              <a:spcBef>
                <a:spcPts val="210"/>
              </a:spcBef>
              <a:buFont typeface="Arial MT"/>
              <a:buChar char="•"/>
              <a:tabLst>
                <a:tab pos="866299" algn="l"/>
                <a:tab pos="866775" algn="l"/>
              </a:tabLst>
            </a:pPr>
            <a:r>
              <a:rPr sz="1500" dirty="0">
                <a:latin typeface="Calibri"/>
                <a:cs typeface="Calibri"/>
              </a:rPr>
              <a:t>char</a:t>
            </a:r>
            <a:r>
              <a:rPr sz="1500" spc="-23" dirty="0">
                <a:latin typeface="Calibri"/>
                <a:cs typeface="Calibri"/>
              </a:rPr>
              <a:t> </a:t>
            </a:r>
            <a:r>
              <a:rPr sz="1500" spc="-8" dirty="0">
                <a:latin typeface="Calibri"/>
                <a:cs typeface="Calibri"/>
              </a:rPr>
              <a:t>varchar=‘a’;</a:t>
            </a:r>
            <a:r>
              <a:rPr sz="1500" spc="-11" dirty="0">
                <a:latin typeface="Calibri"/>
                <a:cs typeface="Calibri"/>
              </a:rPr>
              <a:t> </a:t>
            </a:r>
            <a:r>
              <a:rPr sz="1500" dirty="0">
                <a:latin typeface="Calibri"/>
                <a:cs typeface="Calibri"/>
              </a:rPr>
              <a:t>o</a:t>
            </a:r>
            <a:r>
              <a:rPr sz="1500" spc="-15" dirty="0">
                <a:latin typeface="Calibri"/>
                <a:cs typeface="Calibri"/>
              </a:rPr>
              <a:t> </a:t>
            </a:r>
            <a:r>
              <a:rPr sz="1500" spc="-4" dirty="0">
                <a:latin typeface="Calibri"/>
                <a:cs typeface="Calibri"/>
              </a:rPr>
              <a:t>bien</a:t>
            </a:r>
            <a:endParaRPr sz="1500">
              <a:latin typeface="Calibri"/>
              <a:cs typeface="Calibri"/>
            </a:endParaRPr>
          </a:p>
          <a:p>
            <a:pPr marL="866775" lvl="2" indent="-171926">
              <a:spcBef>
                <a:spcPts val="199"/>
              </a:spcBef>
              <a:buFont typeface="Arial MT"/>
              <a:buChar char="•"/>
              <a:tabLst>
                <a:tab pos="866299" algn="l"/>
                <a:tab pos="866775" algn="l"/>
              </a:tabLst>
            </a:pPr>
            <a:r>
              <a:rPr sz="1500" dirty="0">
                <a:latin typeface="Calibri"/>
                <a:cs typeface="Calibri"/>
              </a:rPr>
              <a:t>char</a:t>
            </a:r>
            <a:r>
              <a:rPr sz="1500" spc="-11" dirty="0">
                <a:latin typeface="Calibri"/>
                <a:cs typeface="Calibri"/>
              </a:rPr>
              <a:t> </a:t>
            </a:r>
            <a:r>
              <a:rPr sz="1500" spc="-4" dirty="0">
                <a:latin typeface="Calibri"/>
                <a:cs typeface="Calibri"/>
              </a:rPr>
              <a:t>varchar=80;</a:t>
            </a:r>
            <a:r>
              <a:rPr sz="1500" spc="-15" dirty="0">
                <a:latin typeface="Calibri"/>
                <a:cs typeface="Calibri"/>
              </a:rPr>
              <a:t> </a:t>
            </a:r>
            <a:r>
              <a:rPr sz="1500" spc="-8" dirty="0">
                <a:latin typeface="Calibri"/>
                <a:cs typeface="Calibri"/>
              </a:rPr>
              <a:t>valor</a:t>
            </a:r>
            <a:r>
              <a:rPr sz="1500" dirty="0">
                <a:latin typeface="Calibri"/>
                <a:cs typeface="Calibri"/>
              </a:rPr>
              <a:t> </a:t>
            </a:r>
            <a:r>
              <a:rPr sz="1500" spc="-4" dirty="0">
                <a:latin typeface="Calibri"/>
                <a:cs typeface="Calibri"/>
              </a:rPr>
              <a:t>numérico</a:t>
            </a:r>
            <a:r>
              <a:rPr sz="1500" spc="-8" dirty="0">
                <a:latin typeface="Calibri"/>
                <a:cs typeface="Calibri"/>
              </a:rPr>
              <a:t> </a:t>
            </a:r>
            <a:r>
              <a:rPr sz="1500" dirty="0">
                <a:latin typeface="Calibri"/>
                <a:cs typeface="Calibri"/>
              </a:rPr>
              <a:t>de</a:t>
            </a:r>
            <a:r>
              <a:rPr sz="1500" spc="-4" dirty="0">
                <a:latin typeface="Calibri"/>
                <a:cs typeface="Calibri"/>
              </a:rPr>
              <a:t> su</a:t>
            </a:r>
            <a:r>
              <a:rPr sz="1500" spc="4" dirty="0">
                <a:latin typeface="Calibri"/>
                <a:cs typeface="Calibri"/>
              </a:rPr>
              <a:t> </a:t>
            </a:r>
            <a:r>
              <a:rPr sz="1500" spc="-4" dirty="0">
                <a:latin typeface="Calibri"/>
                <a:cs typeface="Calibri"/>
              </a:rPr>
              <a:t>posición</a:t>
            </a:r>
            <a:r>
              <a:rPr sz="1500" dirty="0">
                <a:latin typeface="Calibri"/>
                <a:cs typeface="Calibri"/>
              </a:rPr>
              <a:t> </a:t>
            </a:r>
            <a:r>
              <a:rPr sz="1500" spc="-4" dirty="0">
                <a:latin typeface="Calibri"/>
                <a:cs typeface="Calibri"/>
              </a:rPr>
              <a:t>ASCII</a:t>
            </a:r>
            <a:endParaRPr sz="1500">
              <a:latin typeface="Calibri"/>
              <a:cs typeface="Calibri"/>
            </a:endParaRPr>
          </a:p>
        </p:txBody>
      </p:sp>
      <p:pic>
        <p:nvPicPr>
          <p:cNvPr id="6" name="object 6"/>
          <p:cNvPicPr/>
          <p:nvPr/>
        </p:nvPicPr>
        <p:blipFill>
          <a:blip r:embed="rId2" cstate="print"/>
          <a:stretch>
            <a:fillRect/>
          </a:stretch>
        </p:blipFill>
        <p:spPr>
          <a:xfrm>
            <a:off x="6420424" y="2079476"/>
            <a:ext cx="1928894" cy="414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62710" y="352850"/>
            <a:ext cx="8018582" cy="530754"/>
          </a:xfrm>
          <a:prstGeom prst="rect">
            <a:avLst/>
          </a:prstGeom>
        </p:spPr>
        <p:txBody>
          <a:bodyPr spcFirstLastPara="1" vert="horz" wrap="square" lIns="0" tIns="10001" rIns="0" bIns="0" rtlCol="0" anchor="t" anchorCtr="0">
            <a:spAutoFit/>
          </a:bodyPr>
          <a:lstStyle/>
          <a:p>
            <a:pPr marL="9525">
              <a:spcBef>
                <a:spcPts val="79"/>
              </a:spcBef>
            </a:pPr>
            <a:r>
              <a:rPr sz="3300" spc="-4" dirty="0"/>
              <a:t>Tipos</a:t>
            </a:r>
            <a:r>
              <a:rPr sz="3300" spc="4" dirty="0"/>
              <a:t> </a:t>
            </a:r>
            <a:r>
              <a:rPr sz="3300" dirty="0"/>
              <a:t>de</a:t>
            </a:r>
            <a:r>
              <a:rPr sz="3300" spc="-8" dirty="0"/>
              <a:t> </a:t>
            </a:r>
            <a:r>
              <a:rPr sz="3300" spc="-15" dirty="0"/>
              <a:t>datos</a:t>
            </a:r>
            <a:r>
              <a:rPr sz="3300" spc="4" dirty="0"/>
              <a:t> </a:t>
            </a:r>
            <a:r>
              <a:rPr sz="3300" spc="-8" dirty="0"/>
              <a:t>fundamentales</a:t>
            </a:r>
            <a:endParaRPr sz="3300" dirty="0"/>
          </a:p>
        </p:txBody>
      </p:sp>
      <p:sp>
        <p:nvSpPr>
          <p:cNvPr id="3" name="object 3"/>
          <p:cNvSpPr txBox="1"/>
          <p:nvPr/>
        </p:nvSpPr>
        <p:spPr>
          <a:xfrm>
            <a:off x="747340" y="1046661"/>
            <a:ext cx="7496651" cy="635110"/>
          </a:xfrm>
          <a:prstGeom prst="rect">
            <a:avLst/>
          </a:prstGeom>
        </p:spPr>
        <p:txBody>
          <a:bodyPr vert="horz" wrap="square" lIns="0" tIns="44768" rIns="0" bIns="0" rtlCol="0">
            <a:spAutoFit/>
          </a:bodyPr>
          <a:lstStyle/>
          <a:p>
            <a:pPr marL="180975" marR="3810" indent="-171450">
              <a:lnSpc>
                <a:spcPts val="2273"/>
              </a:lnSpc>
              <a:spcBef>
                <a:spcPts val="353"/>
              </a:spcBef>
              <a:buFont typeface="Arial MT"/>
              <a:buChar char="•"/>
              <a:tabLst>
                <a:tab pos="180975" algn="l"/>
              </a:tabLst>
            </a:pPr>
            <a:r>
              <a:rPr sz="2100" spc="-11" dirty="0">
                <a:latin typeface="Calibri"/>
                <a:cs typeface="Calibri"/>
              </a:rPr>
              <a:t>Caracteres</a:t>
            </a:r>
            <a:r>
              <a:rPr sz="2100" spc="-15" dirty="0">
                <a:latin typeface="Calibri"/>
                <a:cs typeface="Calibri"/>
              </a:rPr>
              <a:t> </a:t>
            </a:r>
            <a:r>
              <a:rPr sz="2100" spc="-4" dirty="0">
                <a:latin typeface="Calibri"/>
                <a:cs typeface="Calibri"/>
              </a:rPr>
              <a:t>especiales</a:t>
            </a:r>
            <a:r>
              <a:rPr sz="2100" spc="8" dirty="0">
                <a:latin typeface="Calibri"/>
                <a:cs typeface="Calibri"/>
              </a:rPr>
              <a:t> </a:t>
            </a:r>
            <a:r>
              <a:rPr sz="2100" spc="-4" dirty="0">
                <a:latin typeface="Calibri"/>
                <a:cs typeface="Calibri"/>
              </a:rPr>
              <a:t>o secuencia</a:t>
            </a:r>
            <a:r>
              <a:rPr sz="2100" spc="11" dirty="0">
                <a:latin typeface="Calibri"/>
                <a:cs typeface="Calibri"/>
              </a:rPr>
              <a:t> </a:t>
            </a:r>
            <a:r>
              <a:rPr sz="2100" spc="-4" dirty="0">
                <a:latin typeface="Calibri"/>
                <a:cs typeface="Calibri"/>
              </a:rPr>
              <a:t>de</a:t>
            </a:r>
            <a:r>
              <a:rPr sz="2100" spc="8" dirty="0">
                <a:latin typeface="Calibri"/>
                <a:cs typeface="Calibri"/>
              </a:rPr>
              <a:t> </a:t>
            </a:r>
            <a:r>
              <a:rPr sz="2100" spc="-8" dirty="0">
                <a:latin typeface="Calibri"/>
                <a:cs typeface="Calibri"/>
              </a:rPr>
              <a:t>escape.</a:t>
            </a:r>
            <a:r>
              <a:rPr sz="2100" spc="11" dirty="0">
                <a:latin typeface="Calibri"/>
                <a:cs typeface="Calibri"/>
              </a:rPr>
              <a:t> </a:t>
            </a:r>
            <a:r>
              <a:rPr sz="2100" spc="-4" dirty="0">
                <a:latin typeface="Calibri"/>
                <a:cs typeface="Calibri"/>
              </a:rPr>
              <a:t>Algunos</a:t>
            </a:r>
            <a:r>
              <a:rPr sz="2100" spc="19" dirty="0">
                <a:latin typeface="Calibri"/>
                <a:cs typeface="Calibri"/>
              </a:rPr>
              <a:t> </a:t>
            </a:r>
            <a:r>
              <a:rPr sz="2100" spc="-4" dirty="0">
                <a:latin typeface="Calibri"/>
                <a:cs typeface="Calibri"/>
              </a:rPr>
              <a:t>de</a:t>
            </a:r>
            <a:r>
              <a:rPr sz="2100" spc="8" dirty="0">
                <a:latin typeface="Calibri"/>
                <a:cs typeface="Calibri"/>
              </a:rPr>
              <a:t> </a:t>
            </a:r>
            <a:r>
              <a:rPr sz="2100" spc="-8" dirty="0">
                <a:latin typeface="Calibri"/>
                <a:cs typeface="Calibri"/>
              </a:rPr>
              <a:t>ellos</a:t>
            </a:r>
            <a:r>
              <a:rPr sz="2100" spc="8" dirty="0">
                <a:latin typeface="Calibri"/>
                <a:cs typeface="Calibri"/>
              </a:rPr>
              <a:t> </a:t>
            </a:r>
            <a:r>
              <a:rPr sz="2100" spc="-4" dirty="0">
                <a:latin typeface="Calibri"/>
                <a:cs typeface="Calibri"/>
              </a:rPr>
              <a:t>no</a:t>
            </a:r>
            <a:r>
              <a:rPr sz="2100" spc="8" dirty="0">
                <a:latin typeface="Calibri"/>
                <a:cs typeface="Calibri"/>
              </a:rPr>
              <a:t> </a:t>
            </a:r>
            <a:r>
              <a:rPr sz="2100" spc="-4" dirty="0">
                <a:latin typeface="Calibri"/>
                <a:cs typeface="Calibri"/>
              </a:rPr>
              <a:t>se </a:t>
            </a:r>
            <a:r>
              <a:rPr sz="2100" spc="-461" dirty="0">
                <a:latin typeface="Calibri"/>
                <a:cs typeface="Calibri"/>
              </a:rPr>
              <a:t> </a:t>
            </a:r>
            <a:r>
              <a:rPr sz="2100" spc="-8" dirty="0">
                <a:latin typeface="Calibri"/>
                <a:cs typeface="Calibri"/>
              </a:rPr>
              <a:t>imprimen.</a:t>
            </a:r>
            <a:endParaRPr sz="2100">
              <a:latin typeface="Calibri"/>
              <a:cs typeface="Calibri"/>
            </a:endParaRPr>
          </a:p>
        </p:txBody>
      </p:sp>
      <p:graphicFrame>
        <p:nvGraphicFramePr>
          <p:cNvPr id="4" name="object 4"/>
          <p:cNvGraphicFramePr>
            <a:graphicFrameLocks noGrp="1"/>
          </p:cNvGraphicFramePr>
          <p:nvPr/>
        </p:nvGraphicFramePr>
        <p:xfrm>
          <a:off x="1653415" y="1730920"/>
          <a:ext cx="6096000" cy="3059428"/>
        </p:xfrm>
        <a:graphic>
          <a:graphicData uri="http://schemas.openxmlformats.org/drawingml/2006/table">
            <a:tbl>
              <a:tblPr firstRow="1" bandRow="1">
                <a:tableStyleId>{2D5ABB26-0587-4C30-8999-92F81FD0307C}</a:tableStyleId>
              </a:tblPr>
              <a:tblGrid>
                <a:gridCol w="1002983">
                  <a:extLst>
                    <a:ext uri="{9D8B030D-6E8A-4147-A177-3AD203B41FA5}">
                      <a16:colId xmlns:a16="http://schemas.microsoft.com/office/drawing/2014/main" val="20000"/>
                    </a:ext>
                  </a:extLst>
                </a:gridCol>
                <a:gridCol w="1051083">
                  <a:extLst>
                    <a:ext uri="{9D8B030D-6E8A-4147-A177-3AD203B41FA5}">
                      <a16:colId xmlns:a16="http://schemas.microsoft.com/office/drawing/2014/main" val="20001"/>
                    </a:ext>
                  </a:extLst>
                </a:gridCol>
                <a:gridCol w="4041934">
                  <a:extLst>
                    <a:ext uri="{9D8B030D-6E8A-4147-A177-3AD203B41FA5}">
                      <a16:colId xmlns:a16="http://schemas.microsoft.com/office/drawing/2014/main" val="20002"/>
                    </a:ext>
                  </a:extLst>
                </a:gridCol>
              </a:tblGrid>
              <a:tr h="278131">
                <a:tc>
                  <a:txBody>
                    <a:bodyPr/>
                    <a:lstStyle/>
                    <a:p>
                      <a:pPr marL="91440">
                        <a:lnSpc>
                          <a:spcPct val="100000"/>
                        </a:lnSpc>
                        <a:spcBef>
                          <a:spcPts val="240"/>
                        </a:spcBef>
                      </a:pPr>
                      <a:r>
                        <a:rPr sz="1400" b="1" spc="-10" dirty="0">
                          <a:solidFill>
                            <a:srgbClr val="FFFFFF"/>
                          </a:solidFill>
                          <a:latin typeface="Calibri"/>
                          <a:cs typeface="Calibri"/>
                        </a:rPr>
                        <a:t>Carácter</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0805">
                        <a:lnSpc>
                          <a:spcPct val="100000"/>
                        </a:lnSpc>
                        <a:spcBef>
                          <a:spcPts val="240"/>
                        </a:spcBef>
                      </a:pPr>
                      <a:r>
                        <a:rPr sz="1400" b="1" spc="-5" dirty="0">
                          <a:solidFill>
                            <a:srgbClr val="FFFFFF"/>
                          </a:solidFill>
                          <a:latin typeface="Calibri"/>
                          <a:cs typeface="Calibri"/>
                        </a:rPr>
                        <a:t>ASCII</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0805">
                        <a:lnSpc>
                          <a:spcPct val="100000"/>
                        </a:lnSpc>
                        <a:spcBef>
                          <a:spcPts val="240"/>
                        </a:spcBef>
                      </a:pPr>
                      <a:r>
                        <a:rPr sz="1400" b="1" spc="-5" dirty="0">
                          <a:solidFill>
                            <a:srgbClr val="FFFFFF"/>
                          </a:solidFill>
                          <a:latin typeface="Calibri"/>
                          <a:cs typeface="Calibri"/>
                        </a:rPr>
                        <a:t>Significado</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278129">
                <a:tc>
                  <a:txBody>
                    <a:bodyPr/>
                    <a:lstStyle/>
                    <a:p>
                      <a:pPr marL="90805">
                        <a:lnSpc>
                          <a:spcPct val="100000"/>
                        </a:lnSpc>
                        <a:spcBef>
                          <a:spcPts val="240"/>
                        </a:spcBef>
                      </a:pPr>
                      <a:r>
                        <a:rPr sz="1400" dirty="0">
                          <a:latin typeface="Calibri"/>
                          <a:cs typeface="Calibri"/>
                        </a:rPr>
                        <a:t>\n</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40"/>
                        </a:spcBef>
                      </a:pPr>
                      <a:r>
                        <a:rPr sz="1400" dirty="0">
                          <a:latin typeface="Calibri"/>
                          <a:cs typeface="Calibri"/>
                        </a:rPr>
                        <a:t>10</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40"/>
                        </a:spcBef>
                      </a:pPr>
                      <a:r>
                        <a:rPr sz="1400" spc="-10" dirty="0">
                          <a:latin typeface="Calibri"/>
                          <a:cs typeface="Calibri"/>
                        </a:rPr>
                        <a:t>Nueva</a:t>
                      </a:r>
                      <a:r>
                        <a:rPr sz="1400" spc="-35" dirty="0">
                          <a:latin typeface="Calibri"/>
                          <a:cs typeface="Calibri"/>
                        </a:rPr>
                        <a:t> </a:t>
                      </a:r>
                      <a:r>
                        <a:rPr sz="1400" dirty="0">
                          <a:latin typeface="Calibri"/>
                          <a:cs typeface="Calibri"/>
                        </a:rPr>
                        <a:t>l</a:t>
                      </a: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278129">
                <a:tc>
                  <a:txBody>
                    <a:bodyPr/>
                    <a:lstStyle/>
                    <a:p>
                      <a:pPr marL="90805">
                        <a:lnSpc>
                          <a:spcPct val="100000"/>
                        </a:lnSpc>
                        <a:spcBef>
                          <a:spcPts val="240"/>
                        </a:spcBef>
                      </a:pPr>
                      <a:r>
                        <a:rPr sz="1400" dirty="0">
                          <a:latin typeface="Calibri"/>
                          <a:cs typeface="Calibri"/>
                        </a:rPr>
                        <a:t>\t</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40"/>
                        </a:spcBef>
                      </a:pPr>
                      <a:r>
                        <a:rPr sz="1400" dirty="0">
                          <a:latin typeface="Calibri"/>
                          <a:cs typeface="Calibri"/>
                        </a:rPr>
                        <a:t>9</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40"/>
                        </a:spcBef>
                      </a:pPr>
                      <a:r>
                        <a:rPr sz="1400" spc="-20" dirty="0">
                          <a:latin typeface="Calibri"/>
                          <a:cs typeface="Calibri"/>
                        </a:rPr>
                        <a:t>Tabulador</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278130">
                <a:tc>
                  <a:txBody>
                    <a:bodyPr/>
                    <a:lstStyle/>
                    <a:p>
                      <a:pPr marL="90805">
                        <a:lnSpc>
                          <a:spcPct val="100000"/>
                        </a:lnSpc>
                        <a:spcBef>
                          <a:spcPts val="235"/>
                        </a:spcBef>
                      </a:pPr>
                      <a:r>
                        <a:rPr sz="1400" dirty="0">
                          <a:latin typeface="Calibri"/>
                          <a:cs typeface="Calibri"/>
                        </a:rPr>
                        <a:t>\b</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35"/>
                        </a:spcBef>
                      </a:pPr>
                      <a:r>
                        <a:rPr sz="1400" dirty="0">
                          <a:latin typeface="Calibri"/>
                          <a:cs typeface="Calibri"/>
                        </a:rPr>
                        <a:t>8</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35"/>
                        </a:spcBef>
                      </a:pPr>
                      <a:r>
                        <a:rPr sz="1400" spc="-15" dirty="0">
                          <a:latin typeface="Calibri"/>
                          <a:cs typeface="Calibri"/>
                        </a:rPr>
                        <a:t>Retroceso</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278129">
                <a:tc>
                  <a:txBody>
                    <a:bodyPr/>
                    <a:lstStyle/>
                    <a:p>
                      <a:pPr marL="90805">
                        <a:lnSpc>
                          <a:spcPct val="100000"/>
                        </a:lnSpc>
                        <a:spcBef>
                          <a:spcPts val="235"/>
                        </a:spcBef>
                      </a:pPr>
                      <a:r>
                        <a:rPr sz="1400" dirty="0">
                          <a:latin typeface="Calibri"/>
                          <a:cs typeface="Calibri"/>
                        </a:rPr>
                        <a:t>\r</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35"/>
                        </a:spcBef>
                      </a:pPr>
                      <a:r>
                        <a:rPr sz="1400" dirty="0">
                          <a:latin typeface="Calibri"/>
                          <a:cs typeface="Calibri"/>
                        </a:rPr>
                        <a:t>13</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35"/>
                        </a:spcBef>
                      </a:pPr>
                      <a:r>
                        <a:rPr sz="1400" spc="-15" dirty="0">
                          <a:latin typeface="Calibri"/>
                          <a:cs typeface="Calibri"/>
                        </a:rPr>
                        <a:t>Retorno</a:t>
                      </a:r>
                      <a:r>
                        <a:rPr sz="1400" spc="-10" dirty="0">
                          <a:latin typeface="Calibri"/>
                          <a:cs typeface="Calibri"/>
                        </a:rPr>
                        <a:t> </a:t>
                      </a:r>
                      <a:r>
                        <a:rPr sz="1400" dirty="0">
                          <a:latin typeface="Calibri"/>
                          <a:cs typeface="Calibri"/>
                        </a:rPr>
                        <a:t>de </a:t>
                      </a:r>
                      <a:r>
                        <a:rPr sz="1400" spc="-15" dirty="0">
                          <a:latin typeface="Calibri"/>
                          <a:cs typeface="Calibri"/>
                        </a:rPr>
                        <a:t>carro</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278130">
                <a:tc>
                  <a:txBody>
                    <a:bodyPr/>
                    <a:lstStyle/>
                    <a:p>
                      <a:pPr marL="90805">
                        <a:lnSpc>
                          <a:spcPct val="100000"/>
                        </a:lnSpc>
                        <a:spcBef>
                          <a:spcPts val="235"/>
                        </a:spcBef>
                      </a:pPr>
                      <a:r>
                        <a:rPr sz="1400" dirty="0">
                          <a:latin typeface="Calibri"/>
                          <a:cs typeface="Calibri"/>
                        </a:rPr>
                        <a:t>\f</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35"/>
                        </a:spcBef>
                      </a:pPr>
                      <a:r>
                        <a:rPr sz="1400" dirty="0">
                          <a:latin typeface="Calibri"/>
                          <a:cs typeface="Calibri"/>
                        </a:rPr>
                        <a:t>12</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35"/>
                        </a:spcBef>
                      </a:pPr>
                      <a:r>
                        <a:rPr sz="1400" spc="-15" dirty="0">
                          <a:latin typeface="Calibri"/>
                          <a:cs typeface="Calibri"/>
                        </a:rPr>
                        <a:t>Avance</a:t>
                      </a:r>
                      <a:r>
                        <a:rPr sz="1400" spc="-20" dirty="0">
                          <a:latin typeface="Calibri"/>
                          <a:cs typeface="Calibri"/>
                        </a:rPr>
                        <a:t> </a:t>
                      </a:r>
                      <a:r>
                        <a:rPr sz="1400" dirty="0">
                          <a:latin typeface="Calibri"/>
                          <a:cs typeface="Calibri"/>
                        </a:rPr>
                        <a:t>de </a:t>
                      </a:r>
                      <a:r>
                        <a:rPr sz="1400" spc="-5" dirty="0">
                          <a:latin typeface="Calibri"/>
                          <a:cs typeface="Calibri"/>
                        </a:rPr>
                        <a:t>página</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278129">
                <a:tc>
                  <a:txBody>
                    <a:bodyPr/>
                    <a:lstStyle/>
                    <a:p>
                      <a:pPr marL="90805">
                        <a:lnSpc>
                          <a:spcPct val="100000"/>
                        </a:lnSpc>
                        <a:spcBef>
                          <a:spcPts val="235"/>
                        </a:spcBef>
                      </a:pPr>
                      <a:r>
                        <a:rPr sz="1400" dirty="0">
                          <a:latin typeface="Calibri"/>
                          <a:cs typeface="Calibri"/>
                        </a:rPr>
                        <a:t>\\</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35"/>
                        </a:spcBef>
                      </a:pPr>
                      <a:r>
                        <a:rPr sz="1400" dirty="0">
                          <a:latin typeface="Calibri"/>
                          <a:cs typeface="Calibri"/>
                        </a:rPr>
                        <a:t>92</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35"/>
                        </a:spcBef>
                      </a:pPr>
                      <a:r>
                        <a:rPr sz="1400" spc="-10" dirty="0">
                          <a:latin typeface="Calibri"/>
                          <a:cs typeface="Calibri"/>
                        </a:rPr>
                        <a:t>Barra</a:t>
                      </a:r>
                      <a:r>
                        <a:rPr sz="1400" spc="-30" dirty="0">
                          <a:latin typeface="Calibri"/>
                          <a:cs typeface="Calibri"/>
                        </a:rPr>
                        <a:t> </a:t>
                      </a:r>
                      <a:r>
                        <a:rPr sz="1400" spc="-5" dirty="0">
                          <a:latin typeface="Calibri"/>
                          <a:cs typeface="Calibri"/>
                        </a:rPr>
                        <a:t>inclinada</a:t>
                      </a:r>
                      <a:r>
                        <a:rPr sz="1400" spc="20" dirty="0">
                          <a:latin typeface="Calibri"/>
                          <a:cs typeface="Calibri"/>
                        </a:rPr>
                        <a:t> </a:t>
                      </a:r>
                      <a:r>
                        <a:rPr sz="1400" spc="-15" dirty="0">
                          <a:latin typeface="Calibri"/>
                          <a:cs typeface="Calibri"/>
                        </a:rPr>
                        <a:t>inversa</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278130">
                <a:tc>
                  <a:txBody>
                    <a:bodyPr/>
                    <a:lstStyle/>
                    <a:p>
                      <a:pPr marL="90805">
                        <a:lnSpc>
                          <a:spcPct val="100000"/>
                        </a:lnSpc>
                        <a:spcBef>
                          <a:spcPts val="235"/>
                        </a:spcBef>
                      </a:pPr>
                      <a:r>
                        <a:rPr sz="1400" dirty="0">
                          <a:latin typeface="Calibri"/>
                          <a:cs typeface="Calibri"/>
                        </a:rPr>
                        <a:t>\’</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35"/>
                        </a:spcBef>
                      </a:pPr>
                      <a:r>
                        <a:rPr sz="1400" dirty="0">
                          <a:latin typeface="Calibri"/>
                          <a:cs typeface="Calibri"/>
                        </a:rPr>
                        <a:t>39</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35"/>
                        </a:spcBef>
                      </a:pPr>
                      <a:r>
                        <a:rPr sz="1400" spc="-5" dirty="0">
                          <a:latin typeface="Calibri"/>
                          <a:cs typeface="Calibri"/>
                        </a:rPr>
                        <a:t>Comilla simple</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r h="278131">
                <a:tc>
                  <a:txBody>
                    <a:bodyPr/>
                    <a:lstStyle/>
                    <a:p>
                      <a:pPr marL="90805">
                        <a:lnSpc>
                          <a:spcPct val="100000"/>
                        </a:lnSpc>
                        <a:spcBef>
                          <a:spcPts val="235"/>
                        </a:spcBef>
                      </a:pPr>
                      <a:r>
                        <a:rPr sz="1400" dirty="0">
                          <a:latin typeface="Calibri"/>
                          <a:cs typeface="Calibri"/>
                        </a:rPr>
                        <a:t>\”</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35"/>
                        </a:spcBef>
                      </a:pPr>
                      <a:r>
                        <a:rPr sz="1400" dirty="0">
                          <a:latin typeface="Calibri"/>
                          <a:cs typeface="Calibri"/>
                        </a:rPr>
                        <a:t>34</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35"/>
                        </a:spcBef>
                      </a:pPr>
                      <a:r>
                        <a:rPr sz="1400" spc="-5" dirty="0">
                          <a:latin typeface="Calibri"/>
                          <a:cs typeface="Calibri"/>
                        </a:rPr>
                        <a:t>Doble </a:t>
                      </a:r>
                      <a:r>
                        <a:rPr sz="1400" spc="-10" dirty="0">
                          <a:latin typeface="Calibri"/>
                          <a:cs typeface="Calibri"/>
                        </a:rPr>
                        <a:t>comilla</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8"/>
                  </a:ext>
                </a:extLst>
              </a:tr>
              <a:tr h="278129">
                <a:tc>
                  <a:txBody>
                    <a:bodyPr/>
                    <a:lstStyle/>
                    <a:p>
                      <a:pPr marL="90805">
                        <a:lnSpc>
                          <a:spcPct val="100000"/>
                        </a:lnSpc>
                        <a:spcBef>
                          <a:spcPts val="235"/>
                        </a:spcBef>
                      </a:pPr>
                      <a:r>
                        <a:rPr sz="1400" dirty="0">
                          <a:latin typeface="Calibri"/>
                          <a:cs typeface="Calibri"/>
                        </a:rPr>
                        <a:t>\a</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35"/>
                        </a:spcBef>
                      </a:pPr>
                      <a:r>
                        <a:rPr sz="1400" dirty="0">
                          <a:latin typeface="Calibri"/>
                          <a:cs typeface="Calibri"/>
                        </a:rPr>
                        <a:t>7</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235"/>
                        </a:spcBef>
                      </a:pPr>
                      <a:r>
                        <a:rPr sz="1400" spc="-15" dirty="0">
                          <a:latin typeface="Calibri"/>
                          <a:cs typeface="Calibri"/>
                        </a:rPr>
                        <a:t>Alerta</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9"/>
                  </a:ext>
                </a:extLst>
              </a:tr>
              <a:tr h="278131">
                <a:tc>
                  <a:txBody>
                    <a:bodyPr/>
                    <a:lstStyle/>
                    <a:p>
                      <a:pPr marL="90805">
                        <a:lnSpc>
                          <a:spcPct val="100000"/>
                        </a:lnSpc>
                        <a:spcBef>
                          <a:spcPts val="235"/>
                        </a:spcBef>
                      </a:pPr>
                      <a:r>
                        <a:rPr sz="1400" dirty="0">
                          <a:latin typeface="Calibri"/>
                          <a:cs typeface="Calibri"/>
                        </a:rPr>
                        <a:t>\0</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35"/>
                        </a:spcBef>
                      </a:pPr>
                      <a:r>
                        <a:rPr sz="1400" dirty="0">
                          <a:latin typeface="Calibri"/>
                          <a:cs typeface="Calibri"/>
                        </a:rPr>
                        <a:t>0</a:t>
                      </a:r>
                      <a:endParaRPr sz="140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235"/>
                        </a:spcBef>
                      </a:pPr>
                      <a:r>
                        <a:rPr sz="1400" spc="-15" dirty="0">
                          <a:latin typeface="Calibri"/>
                          <a:cs typeface="Calibri"/>
                        </a:rPr>
                        <a:t>Carácter</a:t>
                      </a:r>
                      <a:r>
                        <a:rPr sz="1400" spc="-5" dirty="0">
                          <a:latin typeface="Calibri"/>
                          <a:cs typeface="Calibri"/>
                        </a:rPr>
                        <a:t> </a:t>
                      </a:r>
                      <a:r>
                        <a:rPr sz="1400" spc="-10" dirty="0">
                          <a:latin typeface="Calibri"/>
                          <a:cs typeface="Calibri"/>
                        </a:rPr>
                        <a:t>nulo,</a:t>
                      </a:r>
                      <a:r>
                        <a:rPr sz="1400" spc="5" dirty="0">
                          <a:latin typeface="Calibri"/>
                          <a:cs typeface="Calibri"/>
                        </a:rPr>
                        <a:t> </a:t>
                      </a:r>
                      <a:r>
                        <a:rPr sz="1400" spc="-5" dirty="0">
                          <a:latin typeface="Calibri"/>
                          <a:cs typeface="Calibri"/>
                        </a:rPr>
                        <a:t>fin</a:t>
                      </a:r>
                      <a:r>
                        <a:rPr sz="1400" spc="5" dirty="0">
                          <a:latin typeface="Calibri"/>
                          <a:cs typeface="Calibri"/>
                        </a:rPr>
                        <a:t> </a:t>
                      </a:r>
                      <a:r>
                        <a:rPr sz="1400" dirty="0">
                          <a:latin typeface="Calibri"/>
                          <a:cs typeface="Calibri"/>
                        </a:rPr>
                        <a:t>de</a:t>
                      </a:r>
                      <a:r>
                        <a:rPr sz="1400" spc="5" dirty="0">
                          <a:latin typeface="Calibri"/>
                          <a:cs typeface="Calibri"/>
                        </a:rPr>
                        <a:t> </a:t>
                      </a:r>
                      <a:r>
                        <a:rPr sz="1400" spc="-5" dirty="0">
                          <a:latin typeface="Calibri"/>
                          <a:cs typeface="Calibri"/>
                        </a:rPr>
                        <a:t>cadena</a:t>
                      </a:r>
                      <a:endParaRPr sz="1400" dirty="0">
                        <a:latin typeface="Calibri"/>
                        <a:cs typeface="Calibri"/>
                      </a:endParaRPr>
                    </a:p>
                  </a:txBody>
                  <a:tcPr marL="0" marR="0" marT="2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81356" y="399742"/>
            <a:ext cx="8581290" cy="530754"/>
          </a:xfrm>
          <a:prstGeom prst="rect">
            <a:avLst/>
          </a:prstGeom>
        </p:spPr>
        <p:txBody>
          <a:bodyPr spcFirstLastPara="1" vert="horz" wrap="square" lIns="0" tIns="10001" rIns="0" bIns="0" rtlCol="0" anchor="t" anchorCtr="0">
            <a:spAutoFit/>
          </a:bodyPr>
          <a:lstStyle/>
          <a:p>
            <a:pPr marL="9525">
              <a:spcBef>
                <a:spcPts val="79"/>
              </a:spcBef>
            </a:pPr>
            <a:r>
              <a:rPr sz="3300" spc="-4" dirty="0"/>
              <a:t>Tipos</a:t>
            </a:r>
            <a:r>
              <a:rPr sz="3300" spc="4" dirty="0"/>
              <a:t> </a:t>
            </a:r>
            <a:r>
              <a:rPr sz="3300" dirty="0"/>
              <a:t>de</a:t>
            </a:r>
            <a:r>
              <a:rPr sz="3300" spc="-8" dirty="0"/>
              <a:t> </a:t>
            </a:r>
            <a:r>
              <a:rPr sz="3300" spc="-15" dirty="0"/>
              <a:t>datos</a:t>
            </a:r>
            <a:r>
              <a:rPr sz="3300" spc="4" dirty="0"/>
              <a:t> </a:t>
            </a:r>
            <a:r>
              <a:rPr sz="3300" spc="-8" dirty="0"/>
              <a:t>fundamentales</a:t>
            </a:r>
            <a:endParaRPr sz="3300" dirty="0"/>
          </a:p>
        </p:txBody>
      </p:sp>
      <p:sp>
        <p:nvSpPr>
          <p:cNvPr id="3" name="object 3"/>
          <p:cNvSpPr txBox="1"/>
          <p:nvPr/>
        </p:nvSpPr>
        <p:spPr>
          <a:xfrm>
            <a:off x="668654" y="1317670"/>
            <a:ext cx="7801928" cy="2978379"/>
          </a:xfrm>
          <a:prstGeom prst="rect">
            <a:avLst/>
          </a:prstGeom>
        </p:spPr>
        <p:txBody>
          <a:bodyPr vert="horz" wrap="square" lIns="0" tIns="36195" rIns="0" bIns="0" rtlCol="0">
            <a:spAutoFit/>
          </a:bodyPr>
          <a:lstStyle/>
          <a:p>
            <a:pPr marL="200025" indent="-171450">
              <a:spcBef>
                <a:spcPts val="285"/>
              </a:spcBef>
              <a:buFont typeface="Arial MT"/>
              <a:buChar char="•"/>
              <a:tabLst>
                <a:tab pos="200025" algn="l"/>
              </a:tabLst>
            </a:pPr>
            <a:r>
              <a:rPr sz="2100" spc="-11" dirty="0">
                <a:latin typeface="Calibri"/>
                <a:cs typeface="Calibri"/>
              </a:rPr>
              <a:t>Números</a:t>
            </a:r>
            <a:r>
              <a:rPr sz="2100" spc="19" dirty="0">
                <a:latin typeface="Calibri"/>
                <a:cs typeface="Calibri"/>
              </a:rPr>
              <a:t> </a:t>
            </a:r>
            <a:r>
              <a:rPr sz="2100" spc="-11" dirty="0">
                <a:latin typeface="Calibri"/>
                <a:cs typeface="Calibri"/>
              </a:rPr>
              <a:t>reales,</a:t>
            </a:r>
            <a:r>
              <a:rPr sz="2100" spc="-8" dirty="0">
                <a:latin typeface="Calibri"/>
                <a:cs typeface="Calibri"/>
              </a:rPr>
              <a:t> tipo</a:t>
            </a:r>
            <a:r>
              <a:rPr sz="2100" spc="19" dirty="0">
                <a:latin typeface="Calibri"/>
                <a:cs typeface="Calibri"/>
              </a:rPr>
              <a:t> </a:t>
            </a:r>
            <a:r>
              <a:rPr sz="2100" i="1" spc="-4" dirty="0">
                <a:latin typeface="Calibri"/>
                <a:cs typeface="Calibri"/>
              </a:rPr>
              <a:t>float</a:t>
            </a:r>
            <a:endParaRPr sz="2100" dirty="0">
              <a:latin typeface="Calibri"/>
              <a:cs typeface="Calibri"/>
            </a:endParaRPr>
          </a:p>
          <a:p>
            <a:pPr marL="542925" lvl="1" indent="-171450">
              <a:spcBef>
                <a:spcPts val="184"/>
              </a:spcBef>
              <a:buFont typeface="Arial MT"/>
              <a:buChar char="•"/>
              <a:tabLst>
                <a:tab pos="542925" algn="l"/>
              </a:tabLst>
            </a:pPr>
            <a:r>
              <a:rPr sz="1800" spc="-11" dirty="0">
                <a:latin typeface="Calibri"/>
                <a:cs typeface="Calibri"/>
              </a:rPr>
              <a:t>Representa</a:t>
            </a:r>
            <a:r>
              <a:rPr sz="1800" spc="-26" dirty="0">
                <a:latin typeface="Calibri"/>
                <a:cs typeface="Calibri"/>
              </a:rPr>
              <a:t> </a:t>
            </a:r>
            <a:r>
              <a:rPr sz="1800" dirty="0">
                <a:latin typeface="Calibri"/>
                <a:cs typeface="Calibri"/>
              </a:rPr>
              <a:t>a</a:t>
            </a:r>
            <a:r>
              <a:rPr sz="1800" spc="-11" dirty="0">
                <a:latin typeface="Calibri"/>
                <a:cs typeface="Calibri"/>
              </a:rPr>
              <a:t> </a:t>
            </a:r>
            <a:r>
              <a:rPr sz="1800" spc="-4" dirty="0">
                <a:latin typeface="Calibri"/>
                <a:cs typeface="Calibri"/>
              </a:rPr>
              <a:t>los</a:t>
            </a:r>
            <a:r>
              <a:rPr sz="1800" spc="-11" dirty="0">
                <a:latin typeface="Calibri"/>
                <a:cs typeface="Calibri"/>
              </a:rPr>
              <a:t> </a:t>
            </a:r>
            <a:r>
              <a:rPr sz="1800" spc="-8" dirty="0">
                <a:latin typeface="Calibri"/>
                <a:cs typeface="Calibri"/>
              </a:rPr>
              <a:t>números</a:t>
            </a:r>
            <a:r>
              <a:rPr sz="1800" spc="-15" dirty="0">
                <a:latin typeface="Calibri"/>
                <a:cs typeface="Calibri"/>
              </a:rPr>
              <a:t> </a:t>
            </a:r>
            <a:r>
              <a:rPr sz="1800" spc="-4" dirty="0">
                <a:latin typeface="Calibri"/>
                <a:cs typeface="Calibri"/>
              </a:rPr>
              <a:t>reales</a:t>
            </a:r>
            <a:endParaRPr sz="1800" dirty="0">
              <a:latin typeface="Calibri"/>
              <a:cs typeface="Calibri"/>
            </a:endParaRPr>
          </a:p>
          <a:p>
            <a:pPr marL="542925" lvl="1" indent="-171450">
              <a:spcBef>
                <a:spcPts val="161"/>
              </a:spcBef>
              <a:buFont typeface="Arial MT"/>
              <a:buChar char="•"/>
              <a:tabLst>
                <a:tab pos="542925" algn="l"/>
              </a:tabLst>
            </a:pPr>
            <a:r>
              <a:rPr sz="1800" spc="-4" dirty="0">
                <a:latin typeface="Calibri"/>
                <a:cs typeface="Calibri"/>
              </a:rPr>
              <a:t>Rango</a:t>
            </a:r>
            <a:r>
              <a:rPr sz="1800" spc="-26" dirty="0">
                <a:latin typeface="Calibri"/>
                <a:cs typeface="Calibri"/>
              </a:rPr>
              <a:t> </a:t>
            </a:r>
            <a:r>
              <a:rPr sz="1800" spc="-4" dirty="0">
                <a:latin typeface="Calibri"/>
                <a:cs typeface="Calibri"/>
              </a:rPr>
              <a:t>de </a:t>
            </a:r>
            <a:r>
              <a:rPr sz="1800" spc="-11" dirty="0">
                <a:latin typeface="Calibri"/>
                <a:cs typeface="Calibri"/>
              </a:rPr>
              <a:t>valores,</a:t>
            </a:r>
            <a:r>
              <a:rPr sz="1800" spc="-8" dirty="0">
                <a:latin typeface="Calibri"/>
                <a:cs typeface="Calibri"/>
              </a:rPr>
              <a:t> </a:t>
            </a:r>
            <a:r>
              <a:rPr sz="1800" spc="-4" dirty="0">
                <a:latin typeface="Calibri"/>
                <a:cs typeface="Calibri"/>
              </a:rPr>
              <a:t>depende</a:t>
            </a:r>
            <a:r>
              <a:rPr sz="1800" spc="4" dirty="0">
                <a:latin typeface="Calibri"/>
                <a:cs typeface="Calibri"/>
              </a:rPr>
              <a:t> </a:t>
            </a:r>
            <a:r>
              <a:rPr sz="1800" spc="-4" dirty="0">
                <a:latin typeface="Calibri"/>
                <a:cs typeface="Calibri"/>
              </a:rPr>
              <a:t>del</a:t>
            </a:r>
            <a:r>
              <a:rPr sz="1800" spc="-8" dirty="0">
                <a:latin typeface="Calibri"/>
                <a:cs typeface="Calibri"/>
              </a:rPr>
              <a:t> </a:t>
            </a:r>
            <a:r>
              <a:rPr sz="1800" spc="-4" dirty="0">
                <a:latin typeface="Calibri"/>
                <a:cs typeface="Calibri"/>
              </a:rPr>
              <a:t>compilador</a:t>
            </a:r>
            <a:endParaRPr sz="1800" dirty="0">
              <a:latin typeface="Calibri"/>
              <a:cs typeface="Calibri"/>
            </a:endParaRPr>
          </a:p>
          <a:p>
            <a:pPr marL="885825" lvl="2" indent="-171926">
              <a:spcBef>
                <a:spcPts val="210"/>
              </a:spcBef>
              <a:buFont typeface="Arial MT"/>
              <a:buChar char="•"/>
              <a:tabLst>
                <a:tab pos="885349" algn="l"/>
                <a:tab pos="885825" algn="l"/>
              </a:tabLst>
            </a:pPr>
            <a:r>
              <a:rPr sz="1500" i="1" dirty="0">
                <a:latin typeface="Calibri"/>
                <a:cs typeface="Calibri"/>
              </a:rPr>
              <a:t>float</a:t>
            </a:r>
            <a:r>
              <a:rPr sz="1500" i="1" spc="-11" dirty="0">
                <a:latin typeface="Calibri"/>
                <a:cs typeface="Calibri"/>
              </a:rPr>
              <a:t> </a:t>
            </a:r>
            <a:r>
              <a:rPr sz="1500" spc="-4" dirty="0">
                <a:latin typeface="Calibri"/>
                <a:cs typeface="Calibri"/>
              </a:rPr>
              <a:t>(normalmente</a:t>
            </a:r>
            <a:r>
              <a:rPr sz="1500" spc="19" dirty="0">
                <a:latin typeface="Calibri"/>
                <a:cs typeface="Calibri"/>
              </a:rPr>
              <a:t> </a:t>
            </a:r>
            <a:r>
              <a:rPr sz="1500" dirty="0">
                <a:latin typeface="Calibri"/>
                <a:cs typeface="Calibri"/>
              </a:rPr>
              <a:t>ocupa</a:t>
            </a:r>
            <a:r>
              <a:rPr sz="1500" spc="-15" dirty="0">
                <a:latin typeface="Calibri"/>
                <a:cs typeface="Calibri"/>
              </a:rPr>
              <a:t> </a:t>
            </a:r>
            <a:r>
              <a:rPr sz="1500" dirty="0">
                <a:latin typeface="Calibri"/>
                <a:cs typeface="Calibri"/>
              </a:rPr>
              <a:t>4</a:t>
            </a:r>
            <a:r>
              <a:rPr sz="1500" spc="-11" dirty="0">
                <a:latin typeface="Calibri"/>
                <a:cs typeface="Calibri"/>
              </a:rPr>
              <a:t> </a:t>
            </a:r>
            <a:r>
              <a:rPr sz="1500" spc="-4" dirty="0">
                <a:latin typeface="Calibri"/>
                <a:cs typeface="Calibri"/>
              </a:rPr>
              <a:t>bytes),</a:t>
            </a:r>
            <a:r>
              <a:rPr sz="1500" spc="4" dirty="0">
                <a:latin typeface="Calibri"/>
                <a:cs typeface="Calibri"/>
              </a:rPr>
              <a:t> </a:t>
            </a:r>
            <a:r>
              <a:rPr sz="1500" dirty="0">
                <a:latin typeface="Calibri"/>
                <a:cs typeface="Calibri"/>
              </a:rPr>
              <a:t>[34</a:t>
            </a:r>
            <a:r>
              <a:rPr sz="1500" spc="-11" dirty="0">
                <a:latin typeface="Calibri"/>
                <a:cs typeface="Calibri"/>
              </a:rPr>
              <a:t> </a:t>
            </a:r>
            <a:r>
              <a:rPr sz="1500" dirty="0">
                <a:latin typeface="Calibri"/>
                <a:cs typeface="Calibri"/>
              </a:rPr>
              <a:t>x</a:t>
            </a:r>
            <a:r>
              <a:rPr sz="1500" spc="-11" dirty="0">
                <a:latin typeface="Calibri"/>
                <a:cs typeface="Calibri"/>
              </a:rPr>
              <a:t> </a:t>
            </a:r>
            <a:r>
              <a:rPr sz="1500" dirty="0">
                <a:latin typeface="Calibri"/>
                <a:cs typeface="Calibri"/>
              </a:rPr>
              <a:t>10</a:t>
            </a:r>
            <a:r>
              <a:rPr sz="1500" spc="-8" dirty="0">
                <a:latin typeface="Calibri"/>
                <a:cs typeface="Calibri"/>
              </a:rPr>
              <a:t> </a:t>
            </a:r>
            <a:r>
              <a:rPr sz="1463" spc="11" baseline="25641" dirty="0">
                <a:latin typeface="Calibri"/>
                <a:cs typeface="Calibri"/>
              </a:rPr>
              <a:t>-38</a:t>
            </a:r>
            <a:r>
              <a:rPr sz="1463" baseline="25641" dirty="0">
                <a:latin typeface="Calibri"/>
                <a:cs typeface="Calibri"/>
              </a:rPr>
              <a:t> </a:t>
            </a:r>
            <a:r>
              <a:rPr sz="1500" dirty="0">
                <a:latin typeface="Calibri"/>
                <a:cs typeface="Calibri"/>
              </a:rPr>
              <a:t>…</a:t>
            </a:r>
            <a:r>
              <a:rPr sz="1500" spc="-11" dirty="0">
                <a:latin typeface="Calibri"/>
                <a:cs typeface="Calibri"/>
              </a:rPr>
              <a:t> </a:t>
            </a:r>
            <a:r>
              <a:rPr sz="1500" dirty="0">
                <a:latin typeface="Calibri"/>
                <a:cs typeface="Calibri"/>
              </a:rPr>
              <a:t>34</a:t>
            </a:r>
            <a:r>
              <a:rPr sz="1500" spc="-4" dirty="0">
                <a:latin typeface="Calibri"/>
                <a:cs typeface="Calibri"/>
              </a:rPr>
              <a:t> </a:t>
            </a:r>
            <a:r>
              <a:rPr sz="1500" dirty="0">
                <a:latin typeface="Calibri"/>
                <a:cs typeface="Calibri"/>
              </a:rPr>
              <a:t>x</a:t>
            </a:r>
            <a:r>
              <a:rPr sz="1500" spc="-11" dirty="0">
                <a:latin typeface="Calibri"/>
                <a:cs typeface="Calibri"/>
              </a:rPr>
              <a:t> </a:t>
            </a:r>
            <a:r>
              <a:rPr sz="1500" dirty="0">
                <a:latin typeface="Calibri"/>
                <a:cs typeface="Calibri"/>
              </a:rPr>
              <a:t>10</a:t>
            </a:r>
            <a:r>
              <a:rPr sz="1500" spc="-15" dirty="0">
                <a:latin typeface="Calibri"/>
                <a:cs typeface="Calibri"/>
              </a:rPr>
              <a:t> </a:t>
            </a:r>
            <a:r>
              <a:rPr sz="1463" baseline="25641" dirty="0">
                <a:latin typeface="Calibri"/>
                <a:cs typeface="Calibri"/>
              </a:rPr>
              <a:t>38</a:t>
            </a:r>
            <a:r>
              <a:rPr sz="1500" dirty="0">
                <a:latin typeface="Calibri"/>
                <a:cs typeface="Calibri"/>
              </a:rPr>
              <a:t>],</a:t>
            </a:r>
            <a:r>
              <a:rPr sz="1500" spc="4" dirty="0">
                <a:latin typeface="Calibri"/>
                <a:cs typeface="Calibri"/>
              </a:rPr>
              <a:t> </a:t>
            </a:r>
            <a:r>
              <a:rPr sz="1500" spc="-4" dirty="0">
                <a:latin typeface="Calibri"/>
                <a:cs typeface="Calibri"/>
              </a:rPr>
              <a:t>con</a:t>
            </a:r>
            <a:r>
              <a:rPr sz="1500" spc="-15" dirty="0">
                <a:latin typeface="Calibri"/>
                <a:cs typeface="Calibri"/>
              </a:rPr>
              <a:t> </a:t>
            </a:r>
            <a:r>
              <a:rPr sz="1500" dirty="0">
                <a:latin typeface="Calibri"/>
                <a:cs typeface="Calibri"/>
              </a:rPr>
              <a:t>7</a:t>
            </a:r>
            <a:r>
              <a:rPr sz="1500" spc="-4" dirty="0">
                <a:latin typeface="Calibri"/>
                <a:cs typeface="Calibri"/>
              </a:rPr>
              <a:t> dígitos</a:t>
            </a:r>
            <a:r>
              <a:rPr sz="1500" dirty="0">
                <a:latin typeface="Calibri"/>
                <a:cs typeface="Calibri"/>
              </a:rPr>
              <a:t> de</a:t>
            </a:r>
            <a:r>
              <a:rPr sz="1500" spc="-8" dirty="0">
                <a:latin typeface="Calibri"/>
                <a:cs typeface="Calibri"/>
              </a:rPr>
              <a:t> </a:t>
            </a:r>
            <a:r>
              <a:rPr sz="1500" spc="-4" dirty="0">
                <a:latin typeface="Calibri"/>
                <a:cs typeface="Calibri"/>
              </a:rPr>
              <a:t>precisión.</a:t>
            </a:r>
            <a:endParaRPr sz="1500" dirty="0">
              <a:latin typeface="Calibri"/>
              <a:cs typeface="Calibri"/>
            </a:endParaRPr>
          </a:p>
          <a:p>
            <a:pPr marL="885825" lvl="2" indent="-171926">
              <a:spcBef>
                <a:spcPts val="199"/>
              </a:spcBef>
              <a:buFont typeface="Arial MT"/>
              <a:buChar char="•"/>
              <a:tabLst>
                <a:tab pos="885349" algn="l"/>
                <a:tab pos="885825" algn="l"/>
              </a:tabLst>
            </a:pPr>
            <a:r>
              <a:rPr sz="1500" i="1" dirty="0">
                <a:latin typeface="Calibri"/>
                <a:cs typeface="Calibri"/>
              </a:rPr>
              <a:t>double</a:t>
            </a:r>
            <a:r>
              <a:rPr sz="1500" i="1" spc="-23" dirty="0">
                <a:latin typeface="Calibri"/>
                <a:cs typeface="Calibri"/>
              </a:rPr>
              <a:t> </a:t>
            </a:r>
            <a:r>
              <a:rPr sz="1500" spc="-4" dirty="0">
                <a:latin typeface="Calibri"/>
                <a:cs typeface="Calibri"/>
              </a:rPr>
              <a:t>(normalmente</a:t>
            </a:r>
            <a:r>
              <a:rPr sz="1500" spc="11" dirty="0">
                <a:latin typeface="Calibri"/>
                <a:cs typeface="Calibri"/>
              </a:rPr>
              <a:t> </a:t>
            </a:r>
            <a:r>
              <a:rPr sz="1500" dirty="0">
                <a:latin typeface="Calibri"/>
                <a:cs typeface="Calibri"/>
              </a:rPr>
              <a:t>8</a:t>
            </a:r>
            <a:r>
              <a:rPr sz="1500" spc="-4" dirty="0">
                <a:latin typeface="Calibri"/>
                <a:cs typeface="Calibri"/>
              </a:rPr>
              <a:t> bytes),</a:t>
            </a:r>
            <a:r>
              <a:rPr sz="1500" dirty="0">
                <a:latin typeface="Calibri"/>
                <a:cs typeface="Calibri"/>
              </a:rPr>
              <a:t> [1.7x10</a:t>
            </a:r>
            <a:r>
              <a:rPr sz="1463" baseline="25641" dirty="0">
                <a:latin typeface="Calibri"/>
                <a:cs typeface="Calibri"/>
              </a:rPr>
              <a:t>-308</a:t>
            </a:r>
            <a:r>
              <a:rPr sz="1463" spc="157" baseline="25641" dirty="0">
                <a:latin typeface="Calibri"/>
                <a:cs typeface="Calibri"/>
              </a:rPr>
              <a:t> </a:t>
            </a:r>
            <a:r>
              <a:rPr sz="1500" dirty="0">
                <a:latin typeface="Calibri"/>
                <a:cs typeface="Calibri"/>
              </a:rPr>
              <a:t>…</a:t>
            </a:r>
            <a:r>
              <a:rPr sz="1500" spc="-11" dirty="0">
                <a:latin typeface="Calibri"/>
                <a:cs typeface="Calibri"/>
              </a:rPr>
              <a:t> </a:t>
            </a:r>
            <a:r>
              <a:rPr sz="1500" dirty="0">
                <a:latin typeface="Calibri"/>
                <a:cs typeface="Calibri"/>
              </a:rPr>
              <a:t>1.7x10</a:t>
            </a:r>
            <a:r>
              <a:rPr sz="1463" baseline="25641" dirty="0">
                <a:latin typeface="Calibri"/>
                <a:cs typeface="Calibri"/>
              </a:rPr>
              <a:t>308</a:t>
            </a:r>
            <a:r>
              <a:rPr sz="1500" dirty="0">
                <a:latin typeface="Calibri"/>
                <a:cs typeface="Calibri"/>
              </a:rPr>
              <a:t>],</a:t>
            </a:r>
            <a:r>
              <a:rPr sz="1500" spc="-19" dirty="0">
                <a:latin typeface="Calibri"/>
                <a:cs typeface="Calibri"/>
              </a:rPr>
              <a:t> </a:t>
            </a:r>
            <a:r>
              <a:rPr sz="1500" spc="-4" dirty="0">
                <a:latin typeface="Calibri"/>
                <a:cs typeface="Calibri"/>
              </a:rPr>
              <a:t>con</a:t>
            </a:r>
            <a:r>
              <a:rPr sz="1500" spc="-15" dirty="0">
                <a:latin typeface="Calibri"/>
                <a:cs typeface="Calibri"/>
              </a:rPr>
              <a:t> </a:t>
            </a:r>
            <a:r>
              <a:rPr sz="1500" dirty="0">
                <a:latin typeface="Calibri"/>
                <a:cs typeface="Calibri"/>
              </a:rPr>
              <a:t>15</a:t>
            </a:r>
            <a:r>
              <a:rPr sz="1500" spc="-11" dirty="0">
                <a:latin typeface="Calibri"/>
                <a:cs typeface="Calibri"/>
              </a:rPr>
              <a:t> </a:t>
            </a:r>
            <a:r>
              <a:rPr sz="1500" spc="-4" dirty="0">
                <a:latin typeface="Calibri"/>
                <a:cs typeface="Calibri"/>
              </a:rPr>
              <a:t>dígitos</a:t>
            </a:r>
            <a:r>
              <a:rPr sz="1500" spc="4" dirty="0">
                <a:latin typeface="Calibri"/>
                <a:cs typeface="Calibri"/>
              </a:rPr>
              <a:t> </a:t>
            </a:r>
            <a:r>
              <a:rPr sz="1500" dirty="0">
                <a:latin typeface="Calibri"/>
                <a:cs typeface="Calibri"/>
              </a:rPr>
              <a:t>de </a:t>
            </a:r>
            <a:r>
              <a:rPr sz="1500" spc="-4" dirty="0">
                <a:latin typeface="Calibri"/>
                <a:cs typeface="Calibri"/>
              </a:rPr>
              <a:t>precisión.</a:t>
            </a:r>
            <a:endParaRPr sz="1500" dirty="0">
              <a:latin typeface="Calibri"/>
              <a:cs typeface="Calibri"/>
            </a:endParaRPr>
          </a:p>
          <a:p>
            <a:pPr marL="885825" marR="726758" lvl="2" indent="-171926">
              <a:lnSpc>
                <a:spcPts val="1620"/>
              </a:lnSpc>
              <a:spcBef>
                <a:spcPts val="394"/>
              </a:spcBef>
              <a:buFont typeface="Arial MT"/>
              <a:buChar char="•"/>
              <a:tabLst>
                <a:tab pos="885349" algn="l"/>
                <a:tab pos="885825" algn="l"/>
              </a:tabLst>
            </a:pPr>
            <a:r>
              <a:rPr sz="1500" i="1" dirty="0">
                <a:latin typeface="Calibri"/>
                <a:cs typeface="Calibri"/>
              </a:rPr>
              <a:t>long</a:t>
            </a:r>
            <a:r>
              <a:rPr sz="1500" i="1" spc="-15" dirty="0">
                <a:latin typeface="Calibri"/>
                <a:cs typeface="Calibri"/>
              </a:rPr>
              <a:t> </a:t>
            </a:r>
            <a:r>
              <a:rPr sz="1500" i="1" dirty="0">
                <a:latin typeface="Calibri"/>
                <a:cs typeface="Calibri"/>
              </a:rPr>
              <a:t>double</a:t>
            </a:r>
            <a:r>
              <a:rPr sz="1500" i="1" spc="-19" dirty="0">
                <a:latin typeface="Calibri"/>
                <a:cs typeface="Calibri"/>
              </a:rPr>
              <a:t> </a:t>
            </a:r>
            <a:r>
              <a:rPr sz="1500" spc="-4" dirty="0">
                <a:latin typeface="Calibri"/>
                <a:cs typeface="Calibri"/>
              </a:rPr>
              <a:t>(normalmente</a:t>
            </a:r>
            <a:r>
              <a:rPr sz="1500" spc="23" dirty="0">
                <a:latin typeface="Calibri"/>
                <a:cs typeface="Calibri"/>
              </a:rPr>
              <a:t> </a:t>
            </a:r>
            <a:r>
              <a:rPr sz="1500" dirty="0">
                <a:latin typeface="Calibri"/>
                <a:cs typeface="Calibri"/>
              </a:rPr>
              <a:t>10</a:t>
            </a:r>
            <a:r>
              <a:rPr sz="1500" spc="-8" dirty="0">
                <a:latin typeface="Calibri"/>
                <a:cs typeface="Calibri"/>
              </a:rPr>
              <a:t> </a:t>
            </a:r>
            <a:r>
              <a:rPr sz="1500" spc="-4" dirty="0">
                <a:latin typeface="Calibri"/>
                <a:cs typeface="Calibri"/>
              </a:rPr>
              <a:t>bytes)</a:t>
            </a:r>
            <a:r>
              <a:rPr sz="1500" spc="-8" dirty="0">
                <a:latin typeface="Calibri"/>
                <a:cs typeface="Calibri"/>
              </a:rPr>
              <a:t> </a:t>
            </a:r>
            <a:r>
              <a:rPr sz="1500" dirty="0">
                <a:latin typeface="Calibri"/>
                <a:cs typeface="Calibri"/>
              </a:rPr>
              <a:t>[3.4x10</a:t>
            </a:r>
            <a:r>
              <a:rPr sz="1463" baseline="25641" dirty="0">
                <a:latin typeface="Calibri"/>
                <a:cs typeface="Calibri"/>
              </a:rPr>
              <a:t>-4932</a:t>
            </a:r>
            <a:r>
              <a:rPr sz="1463" spc="157" baseline="25641" dirty="0">
                <a:latin typeface="Calibri"/>
                <a:cs typeface="Calibri"/>
              </a:rPr>
              <a:t> </a:t>
            </a:r>
            <a:r>
              <a:rPr sz="1500" dirty="0">
                <a:latin typeface="Calibri"/>
                <a:cs typeface="Calibri"/>
              </a:rPr>
              <a:t>…</a:t>
            </a:r>
            <a:r>
              <a:rPr sz="1500" spc="-8" dirty="0">
                <a:latin typeface="Calibri"/>
                <a:cs typeface="Calibri"/>
              </a:rPr>
              <a:t> </a:t>
            </a:r>
            <a:r>
              <a:rPr sz="1500" dirty="0">
                <a:latin typeface="Calibri"/>
                <a:cs typeface="Calibri"/>
              </a:rPr>
              <a:t>3.4x10</a:t>
            </a:r>
            <a:r>
              <a:rPr sz="1463" baseline="25641" dirty="0">
                <a:latin typeface="Calibri"/>
                <a:cs typeface="Calibri"/>
              </a:rPr>
              <a:t>4932</a:t>
            </a:r>
            <a:r>
              <a:rPr sz="1500" dirty="0">
                <a:latin typeface="Calibri"/>
                <a:cs typeface="Calibri"/>
              </a:rPr>
              <a:t>],</a:t>
            </a:r>
            <a:r>
              <a:rPr sz="1500" spc="-11" dirty="0">
                <a:latin typeface="Calibri"/>
                <a:cs typeface="Calibri"/>
              </a:rPr>
              <a:t> </a:t>
            </a:r>
            <a:r>
              <a:rPr sz="1500" spc="-4" dirty="0">
                <a:latin typeface="Calibri"/>
                <a:cs typeface="Calibri"/>
              </a:rPr>
              <a:t>con</a:t>
            </a:r>
            <a:r>
              <a:rPr sz="1500" spc="-15" dirty="0">
                <a:latin typeface="Calibri"/>
                <a:cs typeface="Calibri"/>
              </a:rPr>
              <a:t> </a:t>
            </a:r>
            <a:r>
              <a:rPr sz="1500" dirty="0">
                <a:latin typeface="Calibri"/>
                <a:cs typeface="Calibri"/>
              </a:rPr>
              <a:t>19</a:t>
            </a:r>
            <a:r>
              <a:rPr sz="1500" spc="-8" dirty="0">
                <a:latin typeface="Calibri"/>
                <a:cs typeface="Calibri"/>
              </a:rPr>
              <a:t> </a:t>
            </a:r>
            <a:r>
              <a:rPr sz="1500" spc="-4" dirty="0">
                <a:latin typeface="Calibri"/>
                <a:cs typeface="Calibri"/>
              </a:rPr>
              <a:t>dígitos</a:t>
            </a:r>
            <a:r>
              <a:rPr sz="1500" spc="4" dirty="0">
                <a:latin typeface="Calibri"/>
                <a:cs typeface="Calibri"/>
              </a:rPr>
              <a:t> </a:t>
            </a:r>
            <a:r>
              <a:rPr sz="1500" dirty="0">
                <a:latin typeface="Calibri"/>
                <a:cs typeface="Calibri"/>
              </a:rPr>
              <a:t>de </a:t>
            </a:r>
            <a:r>
              <a:rPr sz="1500" spc="-330" dirty="0">
                <a:latin typeface="Calibri"/>
                <a:cs typeface="Calibri"/>
              </a:rPr>
              <a:t> </a:t>
            </a:r>
            <a:r>
              <a:rPr sz="1500" spc="-4" dirty="0" err="1">
                <a:latin typeface="Calibri"/>
                <a:cs typeface="Calibri"/>
              </a:rPr>
              <a:t>precisión</a:t>
            </a:r>
            <a:r>
              <a:rPr sz="1500" spc="-4" dirty="0">
                <a:latin typeface="Calibri"/>
                <a:cs typeface="Calibri"/>
              </a:rPr>
              <a:t>.</a:t>
            </a:r>
            <a:endParaRPr lang="es-ES" sz="1500" spc="-4" dirty="0">
              <a:latin typeface="Calibri"/>
              <a:cs typeface="Calibri"/>
            </a:endParaRPr>
          </a:p>
          <a:p>
            <a:pPr marL="885825" marR="726758" lvl="2" indent="-171926">
              <a:lnSpc>
                <a:spcPts val="1620"/>
              </a:lnSpc>
              <a:spcBef>
                <a:spcPts val="394"/>
              </a:spcBef>
              <a:buFont typeface="Arial MT"/>
              <a:buChar char="•"/>
              <a:tabLst>
                <a:tab pos="885349" algn="l"/>
                <a:tab pos="885825" algn="l"/>
              </a:tabLst>
            </a:pPr>
            <a:endParaRPr sz="1500" dirty="0">
              <a:latin typeface="Calibri"/>
              <a:cs typeface="Calibri"/>
            </a:endParaRPr>
          </a:p>
          <a:p>
            <a:pPr marL="542925" marR="22860" lvl="1" indent="-171450">
              <a:lnSpc>
                <a:spcPts val="1943"/>
              </a:lnSpc>
              <a:spcBef>
                <a:spcPts val="360"/>
              </a:spcBef>
              <a:buFont typeface="Arial MT"/>
              <a:buChar char="•"/>
              <a:tabLst>
                <a:tab pos="542925" algn="l"/>
              </a:tabLst>
            </a:pPr>
            <a:r>
              <a:rPr sz="1800" spc="-19" dirty="0">
                <a:latin typeface="Calibri"/>
                <a:cs typeface="Calibri"/>
              </a:rPr>
              <a:t>Por</a:t>
            </a:r>
            <a:r>
              <a:rPr sz="1800" dirty="0">
                <a:latin typeface="Calibri"/>
                <a:cs typeface="Calibri"/>
              </a:rPr>
              <a:t> </a:t>
            </a:r>
            <a:r>
              <a:rPr sz="1800" spc="-4" dirty="0">
                <a:latin typeface="Calibri"/>
                <a:cs typeface="Calibri"/>
              </a:rPr>
              <a:t>omisión,</a:t>
            </a:r>
            <a:r>
              <a:rPr sz="1800" dirty="0">
                <a:latin typeface="Calibri"/>
                <a:cs typeface="Calibri"/>
              </a:rPr>
              <a:t> las</a:t>
            </a:r>
            <a:r>
              <a:rPr sz="1800" spc="-15" dirty="0">
                <a:latin typeface="Calibri"/>
                <a:cs typeface="Calibri"/>
              </a:rPr>
              <a:t> </a:t>
            </a:r>
            <a:r>
              <a:rPr sz="1800" spc="-11" dirty="0">
                <a:latin typeface="Calibri"/>
                <a:cs typeface="Calibri"/>
              </a:rPr>
              <a:t>constantes </a:t>
            </a:r>
            <a:r>
              <a:rPr sz="1800" spc="-8" dirty="0">
                <a:latin typeface="Calibri"/>
                <a:cs typeface="Calibri"/>
              </a:rPr>
              <a:t>literales</a:t>
            </a:r>
            <a:r>
              <a:rPr sz="1800" spc="-23" dirty="0">
                <a:latin typeface="Calibri"/>
                <a:cs typeface="Calibri"/>
              </a:rPr>
              <a:t> </a:t>
            </a:r>
            <a:r>
              <a:rPr sz="1800" spc="-4" dirty="0">
                <a:latin typeface="Calibri"/>
                <a:cs typeface="Calibri"/>
              </a:rPr>
              <a:t>de</a:t>
            </a:r>
            <a:r>
              <a:rPr sz="1800" spc="4" dirty="0">
                <a:latin typeface="Calibri"/>
                <a:cs typeface="Calibri"/>
              </a:rPr>
              <a:t> </a:t>
            </a:r>
            <a:r>
              <a:rPr sz="1800" spc="-11" dirty="0">
                <a:latin typeface="Calibri"/>
                <a:cs typeface="Calibri"/>
              </a:rPr>
              <a:t>punto</a:t>
            </a:r>
            <a:r>
              <a:rPr sz="1800" dirty="0">
                <a:latin typeface="Calibri"/>
                <a:cs typeface="Calibri"/>
              </a:rPr>
              <a:t> </a:t>
            </a:r>
            <a:r>
              <a:rPr sz="1800" spc="-11" dirty="0">
                <a:latin typeface="Calibri"/>
                <a:cs typeface="Calibri"/>
              </a:rPr>
              <a:t>flotante</a:t>
            </a:r>
            <a:r>
              <a:rPr sz="1800" spc="-4" dirty="0">
                <a:latin typeface="Calibri"/>
                <a:cs typeface="Calibri"/>
              </a:rPr>
              <a:t> se</a:t>
            </a:r>
            <a:r>
              <a:rPr sz="1800" spc="4" dirty="0">
                <a:latin typeface="Calibri"/>
                <a:cs typeface="Calibri"/>
              </a:rPr>
              <a:t> </a:t>
            </a:r>
            <a:r>
              <a:rPr sz="1800" spc="-8" dirty="0">
                <a:latin typeface="Calibri"/>
                <a:cs typeface="Calibri"/>
              </a:rPr>
              <a:t>consideran</a:t>
            </a:r>
            <a:r>
              <a:rPr sz="1800" spc="-4" dirty="0">
                <a:latin typeface="Calibri"/>
                <a:cs typeface="Calibri"/>
              </a:rPr>
              <a:t> de</a:t>
            </a:r>
            <a:r>
              <a:rPr sz="1800" spc="4" dirty="0">
                <a:latin typeface="Calibri"/>
                <a:cs typeface="Calibri"/>
              </a:rPr>
              <a:t> </a:t>
            </a:r>
            <a:r>
              <a:rPr sz="1800" spc="-4" dirty="0">
                <a:latin typeface="Calibri"/>
                <a:cs typeface="Calibri"/>
              </a:rPr>
              <a:t>tipo </a:t>
            </a:r>
            <a:r>
              <a:rPr sz="1800" dirty="0">
                <a:latin typeface="Calibri"/>
                <a:cs typeface="Calibri"/>
              </a:rPr>
              <a:t> </a:t>
            </a:r>
            <a:r>
              <a:rPr sz="1800" i="1" dirty="0">
                <a:latin typeface="Calibri"/>
                <a:cs typeface="Calibri"/>
              </a:rPr>
              <a:t>double</a:t>
            </a:r>
            <a:r>
              <a:rPr sz="1800" dirty="0">
                <a:latin typeface="Calibri"/>
                <a:cs typeface="Calibri"/>
              </a:rPr>
              <a:t>. Si </a:t>
            </a:r>
            <a:r>
              <a:rPr sz="1800" spc="-4" dirty="0">
                <a:latin typeface="Calibri"/>
                <a:cs typeface="Calibri"/>
              </a:rPr>
              <a:t>aparecen terminadas </a:t>
            </a:r>
            <a:r>
              <a:rPr sz="1800" spc="-8" dirty="0">
                <a:latin typeface="Calibri"/>
                <a:cs typeface="Calibri"/>
              </a:rPr>
              <a:t>con </a:t>
            </a:r>
            <a:r>
              <a:rPr sz="1800" dirty="0">
                <a:latin typeface="Calibri"/>
                <a:cs typeface="Calibri"/>
              </a:rPr>
              <a:t>f o F </a:t>
            </a:r>
            <a:r>
              <a:rPr sz="1800" spc="-4" dirty="0">
                <a:latin typeface="Calibri"/>
                <a:cs typeface="Calibri"/>
              </a:rPr>
              <a:t>se </a:t>
            </a:r>
            <a:r>
              <a:rPr sz="1800" spc="-8" dirty="0">
                <a:latin typeface="Calibri"/>
                <a:cs typeface="Calibri"/>
              </a:rPr>
              <a:t>consideran </a:t>
            </a:r>
            <a:r>
              <a:rPr sz="1800" spc="-4" dirty="0">
                <a:latin typeface="Calibri"/>
                <a:cs typeface="Calibri"/>
              </a:rPr>
              <a:t>tipo </a:t>
            </a:r>
            <a:r>
              <a:rPr sz="1800" i="1" spc="-4" dirty="0">
                <a:latin typeface="Calibri"/>
                <a:cs typeface="Calibri"/>
              </a:rPr>
              <a:t>float </a:t>
            </a:r>
            <a:r>
              <a:rPr sz="1800" dirty="0">
                <a:latin typeface="Calibri"/>
                <a:cs typeface="Calibri"/>
              </a:rPr>
              <a:t>y </a:t>
            </a:r>
            <a:r>
              <a:rPr sz="1800" spc="-4" dirty="0">
                <a:latin typeface="Calibri"/>
                <a:cs typeface="Calibri"/>
              </a:rPr>
              <a:t>si terminan </a:t>
            </a:r>
            <a:r>
              <a:rPr sz="1800" spc="-398" dirty="0">
                <a:latin typeface="Calibri"/>
                <a:cs typeface="Calibri"/>
              </a:rPr>
              <a:t> </a:t>
            </a:r>
            <a:r>
              <a:rPr sz="1800" spc="-8" dirty="0">
                <a:latin typeface="Calibri"/>
                <a:cs typeface="Calibri"/>
              </a:rPr>
              <a:t>con </a:t>
            </a:r>
            <a:r>
              <a:rPr sz="1800" dirty="0">
                <a:latin typeface="Calibri"/>
                <a:cs typeface="Calibri"/>
              </a:rPr>
              <a:t>l</a:t>
            </a:r>
            <a:r>
              <a:rPr sz="1800" spc="-4" dirty="0">
                <a:latin typeface="Calibri"/>
                <a:cs typeface="Calibri"/>
              </a:rPr>
              <a:t> </a:t>
            </a:r>
            <a:r>
              <a:rPr sz="1800" dirty="0">
                <a:latin typeface="Calibri"/>
                <a:cs typeface="Calibri"/>
              </a:rPr>
              <a:t>o</a:t>
            </a:r>
            <a:r>
              <a:rPr sz="1800" spc="-8" dirty="0">
                <a:latin typeface="Calibri"/>
                <a:cs typeface="Calibri"/>
              </a:rPr>
              <a:t> </a:t>
            </a:r>
            <a:r>
              <a:rPr sz="1800" spc="8" dirty="0">
                <a:latin typeface="Calibri"/>
                <a:cs typeface="Calibri"/>
              </a:rPr>
              <a:t>L,</a:t>
            </a:r>
            <a:r>
              <a:rPr sz="1800" spc="-11" dirty="0">
                <a:latin typeface="Calibri"/>
                <a:cs typeface="Calibri"/>
              </a:rPr>
              <a:t> </a:t>
            </a:r>
            <a:r>
              <a:rPr sz="1800" spc="-4" dirty="0">
                <a:latin typeface="Calibri"/>
                <a:cs typeface="Calibri"/>
              </a:rPr>
              <a:t>tipo</a:t>
            </a:r>
            <a:r>
              <a:rPr sz="1800" spc="-8" dirty="0">
                <a:latin typeface="Calibri"/>
                <a:cs typeface="Calibri"/>
              </a:rPr>
              <a:t> </a:t>
            </a:r>
            <a:r>
              <a:rPr sz="1800" i="1" dirty="0">
                <a:latin typeface="Calibri"/>
                <a:cs typeface="Calibri"/>
              </a:rPr>
              <a:t>long double</a:t>
            </a:r>
            <a:r>
              <a:rPr sz="1800" dirty="0">
                <a:latin typeface="Calibri"/>
                <a:cs typeface="Calibri"/>
              </a:rPr>
              <a:t>.</a:t>
            </a:r>
          </a:p>
        </p:txBody>
      </p:sp>
      <p:pic>
        <p:nvPicPr>
          <p:cNvPr id="4" name="object 4"/>
          <p:cNvPicPr/>
          <p:nvPr/>
        </p:nvPicPr>
        <p:blipFill>
          <a:blip r:embed="rId2" cstate="print"/>
          <a:stretch>
            <a:fillRect/>
          </a:stretch>
        </p:blipFill>
        <p:spPr>
          <a:xfrm>
            <a:off x="4426664" y="1381933"/>
            <a:ext cx="3905996" cy="586022"/>
          </a:xfrm>
          <a:prstGeom prst="rect">
            <a:avLst/>
          </a:prstGeom>
        </p:spPr>
      </p:pic>
      <p:pic>
        <p:nvPicPr>
          <p:cNvPr id="5" name="object 5"/>
          <p:cNvPicPr/>
          <p:nvPr/>
        </p:nvPicPr>
        <p:blipFill>
          <a:blip r:embed="rId3" cstate="print"/>
          <a:stretch>
            <a:fillRect/>
          </a:stretch>
        </p:blipFill>
        <p:spPr>
          <a:xfrm>
            <a:off x="4426664" y="4238860"/>
            <a:ext cx="3881000" cy="6374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9525" rIns="0" bIns="0" rtlCol="0" anchor="t" anchorCtr="0">
            <a:spAutoFit/>
          </a:bodyPr>
          <a:lstStyle/>
          <a:p>
            <a:pPr marL="9525">
              <a:spcBef>
                <a:spcPts val="75"/>
              </a:spcBef>
            </a:pPr>
            <a:r>
              <a:rPr spc="-4" dirty="0"/>
              <a:t>Almacenamiento</a:t>
            </a:r>
            <a:r>
              <a:rPr spc="-60" dirty="0"/>
              <a:t> </a:t>
            </a:r>
            <a:r>
              <a:rPr spc="-15" dirty="0"/>
              <a:t>datos</a:t>
            </a:r>
            <a:r>
              <a:rPr spc="-34" dirty="0"/>
              <a:t> </a:t>
            </a:r>
            <a:r>
              <a:rPr spc="-11" dirty="0"/>
              <a:t>flotantes</a:t>
            </a:r>
          </a:p>
        </p:txBody>
      </p:sp>
      <p:graphicFrame>
        <p:nvGraphicFramePr>
          <p:cNvPr id="3" name="object 3"/>
          <p:cNvGraphicFramePr>
            <a:graphicFrameLocks noGrp="1"/>
          </p:cNvGraphicFramePr>
          <p:nvPr/>
        </p:nvGraphicFramePr>
        <p:xfrm>
          <a:off x="1481138" y="1195387"/>
          <a:ext cx="6172201" cy="1440178"/>
        </p:xfrm>
        <a:graphic>
          <a:graphicData uri="http://schemas.openxmlformats.org/drawingml/2006/table">
            <a:tbl>
              <a:tblPr firstRow="1" bandRow="1">
                <a:tableStyleId>{2D5ABB26-0587-4C30-8999-92F81FD0307C}</a:tableStyleId>
              </a:tblPr>
              <a:tblGrid>
                <a:gridCol w="1465898">
                  <a:extLst>
                    <a:ext uri="{9D8B030D-6E8A-4147-A177-3AD203B41FA5}">
                      <a16:colId xmlns:a16="http://schemas.microsoft.com/office/drawing/2014/main" val="20000"/>
                    </a:ext>
                  </a:extLst>
                </a:gridCol>
                <a:gridCol w="1620203">
                  <a:extLst>
                    <a:ext uri="{9D8B030D-6E8A-4147-A177-3AD203B41FA5}">
                      <a16:colId xmlns:a16="http://schemas.microsoft.com/office/drawing/2014/main" val="20001"/>
                    </a:ext>
                  </a:extLst>
                </a:gridCol>
                <a:gridCol w="3086100">
                  <a:extLst>
                    <a:ext uri="{9D8B030D-6E8A-4147-A177-3AD203B41FA5}">
                      <a16:colId xmlns:a16="http://schemas.microsoft.com/office/drawing/2014/main" val="20002"/>
                    </a:ext>
                  </a:extLst>
                </a:gridCol>
              </a:tblGrid>
              <a:tr h="480059">
                <a:tc>
                  <a:txBody>
                    <a:bodyPr/>
                    <a:lstStyle/>
                    <a:p>
                      <a:pPr marL="91440" marR="301625">
                        <a:lnSpc>
                          <a:spcPct val="100000"/>
                        </a:lnSpc>
                        <a:spcBef>
                          <a:spcPts val="240"/>
                        </a:spcBef>
                      </a:pPr>
                      <a:r>
                        <a:rPr sz="1400" b="1" spc="-5" dirty="0">
                          <a:solidFill>
                            <a:srgbClr val="FFFFFF"/>
                          </a:solidFill>
                          <a:latin typeface="Calibri"/>
                          <a:cs typeface="Calibri"/>
                        </a:rPr>
                        <a:t>Nombre</a:t>
                      </a:r>
                      <a:r>
                        <a:rPr sz="1400" b="1" spc="-65" dirty="0">
                          <a:solidFill>
                            <a:srgbClr val="FFFFFF"/>
                          </a:solidFill>
                          <a:latin typeface="Calibri"/>
                          <a:cs typeface="Calibri"/>
                        </a:rPr>
                        <a:t> </a:t>
                      </a:r>
                      <a:r>
                        <a:rPr sz="1400" b="1" dirty="0">
                          <a:solidFill>
                            <a:srgbClr val="FFFFFF"/>
                          </a:solidFill>
                          <a:latin typeface="Calibri"/>
                          <a:cs typeface="Calibri"/>
                        </a:rPr>
                        <a:t>del</a:t>
                      </a:r>
                      <a:r>
                        <a:rPr sz="1400" b="1" spc="-60" dirty="0">
                          <a:solidFill>
                            <a:srgbClr val="FFFFFF"/>
                          </a:solidFill>
                          <a:latin typeface="Calibri"/>
                          <a:cs typeface="Calibri"/>
                        </a:rPr>
                        <a:t> </a:t>
                      </a:r>
                      <a:r>
                        <a:rPr sz="1400" b="1" dirty="0">
                          <a:solidFill>
                            <a:srgbClr val="FFFFFF"/>
                          </a:solidFill>
                          <a:latin typeface="Calibri"/>
                          <a:cs typeface="Calibri"/>
                        </a:rPr>
                        <a:t>tipo </a:t>
                      </a:r>
                      <a:r>
                        <a:rPr sz="1400" b="1" spc="-395" dirty="0">
                          <a:solidFill>
                            <a:srgbClr val="FFFFFF"/>
                          </a:solidFill>
                          <a:latin typeface="Calibri"/>
                          <a:cs typeface="Calibri"/>
                        </a:rPr>
                        <a:t> </a:t>
                      </a:r>
                      <a:r>
                        <a:rPr sz="1400" b="1" dirty="0">
                          <a:solidFill>
                            <a:srgbClr val="FFFFFF"/>
                          </a:solidFill>
                          <a:latin typeface="Calibri"/>
                          <a:cs typeface="Calibri"/>
                        </a:rPr>
                        <a:t>de</a:t>
                      </a:r>
                      <a:r>
                        <a:rPr sz="1400" b="1" spc="-10" dirty="0">
                          <a:solidFill>
                            <a:srgbClr val="FFFFFF"/>
                          </a:solidFill>
                          <a:latin typeface="Calibri"/>
                          <a:cs typeface="Calibri"/>
                        </a:rPr>
                        <a:t> dato</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0805" marR="158115">
                        <a:lnSpc>
                          <a:spcPct val="100000"/>
                        </a:lnSpc>
                        <a:spcBef>
                          <a:spcPts val="240"/>
                        </a:spcBef>
                      </a:pPr>
                      <a:r>
                        <a:rPr sz="1400" b="1" spc="-10" dirty="0">
                          <a:solidFill>
                            <a:srgbClr val="FFFFFF"/>
                          </a:solidFill>
                          <a:latin typeface="Calibri"/>
                          <a:cs typeface="Calibri"/>
                        </a:rPr>
                        <a:t>Almacenamiento</a:t>
                      </a:r>
                      <a:r>
                        <a:rPr sz="1400" b="1" spc="-60" dirty="0">
                          <a:solidFill>
                            <a:srgbClr val="FFFFFF"/>
                          </a:solidFill>
                          <a:latin typeface="Calibri"/>
                          <a:cs typeface="Calibri"/>
                        </a:rPr>
                        <a:t> </a:t>
                      </a:r>
                      <a:r>
                        <a:rPr sz="1400" b="1" dirty="0">
                          <a:solidFill>
                            <a:srgbClr val="FFFFFF"/>
                          </a:solidFill>
                          <a:latin typeface="Calibri"/>
                          <a:cs typeface="Calibri"/>
                        </a:rPr>
                        <a:t>en </a:t>
                      </a:r>
                      <a:r>
                        <a:rPr sz="1400" b="1" spc="-390" dirty="0">
                          <a:solidFill>
                            <a:srgbClr val="FFFFFF"/>
                          </a:solidFill>
                          <a:latin typeface="Calibri"/>
                          <a:cs typeface="Calibri"/>
                        </a:rPr>
                        <a:t> </a:t>
                      </a:r>
                      <a:r>
                        <a:rPr sz="1400" b="1" spc="-5" dirty="0">
                          <a:solidFill>
                            <a:srgbClr val="FFFFFF"/>
                          </a:solidFill>
                          <a:latin typeface="Calibri"/>
                          <a:cs typeface="Calibri"/>
                        </a:rPr>
                        <a:t>bytes</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0805">
                        <a:lnSpc>
                          <a:spcPct val="100000"/>
                        </a:lnSpc>
                        <a:spcBef>
                          <a:spcPts val="240"/>
                        </a:spcBef>
                      </a:pPr>
                      <a:r>
                        <a:rPr sz="1400" b="1" spc="-5" dirty="0">
                          <a:solidFill>
                            <a:srgbClr val="FFFFFF"/>
                          </a:solidFill>
                          <a:latin typeface="Calibri"/>
                          <a:cs typeface="Calibri"/>
                        </a:rPr>
                        <a:t>Rango</a:t>
                      </a:r>
                      <a:r>
                        <a:rPr sz="1400" b="1" spc="-35" dirty="0">
                          <a:solidFill>
                            <a:srgbClr val="FFFFFF"/>
                          </a:solidFill>
                          <a:latin typeface="Calibri"/>
                          <a:cs typeface="Calibri"/>
                        </a:rPr>
                        <a:t> </a:t>
                      </a:r>
                      <a:r>
                        <a:rPr sz="1400" b="1" spc="-5" dirty="0">
                          <a:solidFill>
                            <a:srgbClr val="FFFFFF"/>
                          </a:solidFill>
                          <a:latin typeface="Calibri"/>
                          <a:cs typeface="Calibri"/>
                        </a:rPr>
                        <a:t>absoluto</a:t>
                      </a:r>
                      <a:r>
                        <a:rPr sz="1400" b="1" spc="-60" dirty="0">
                          <a:solidFill>
                            <a:srgbClr val="FFFFFF"/>
                          </a:solidFill>
                          <a:latin typeface="Calibri"/>
                          <a:cs typeface="Calibri"/>
                        </a:rPr>
                        <a:t> </a:t>
                      </a:r>
                      <a:r>
                        <a:rPr sz="1400" b="1" dirty="0">
                          <a:solidFill>
                            <a:srgbClr val="FFFFFF"/>
                          </a:solidFill>
                          <a:latin typeface="Calibri"/>
                          <a:cs typeface="Calibri"/>
                        </a:rPr>
                        <a:t>de</a:t>
                      </a:r>
                      <a:r>
                        <a:rPr sz="1400" b="1" spc="-20" dirty="0">
                          <a:solidFill>
                            <a:srgbClr val="FFFFFF"/>
                          </a:solidFill>
                          <a:latin typeface="Calibri"/>
                          <a:cs typeface="Calibri"/>
                        </a:rPr>
                        <a:t> </a:t>
                      </a:r>
                      <a:r>
                        <a:rPr sz="1400" b="1" spc="-10" dirty="0">
                          <a:solidFill>
                            <a:srgbClr val="FFFFFF"/>
                          </a:solidFill>
                          <a:latin typeface="Calibri"/>
                          <a:cs typeface="Calibri"/>
                        </a:rPr>
                        <a:t>valores</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480060">
                <a:tc>
                  <a:txBody>
                    <a:bodyPr/>
                    <a:lstStyle/>
                    <a:p>
                      <a:pPr marL="90805">
                        <a:lnSpc>
                          <a:spcPct val="100000"/>
                        </a:lnSpc>
                        <a:spcBef>
                          <a:spcPts val="240"/>
                        </a:spcBef>
                      </a:pPr>
                      <a:r>
                        <a:rPr sz="1400" i="1" spc="-5" dirty="0">
                          <a:latin typeface="Calibri"/>
                          <a:cs typeface="Calibri"/>
                        </a:rPr>
                        <a:t>float</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0805">
                        <a:lnSpc>
                          <a:spcPct val="100000"/>
                        </a:lnSpc>
                        <a:spcBef>
                          <a:spcPts val="240"/>
                        </a:spcBef>
                      </a:pPr>
                      <a:r>
                        <a:rPr sz="1400" dirty="0">
                          <a:latin typeface="Calibri"/>
                          <a:cs typeface="Calibri"/>
                        </a:rPr>
                        <a:t>4</a:t>
                      </a:r>
                      <a:r>
                        <a:rPr sz="1400" spc="-35" dirty="0">
                          <a:latin typeface="Calibri"/>
                          <a:cs typeface="Calibri"/>
                        </a:rPr>
                        <a:t> </a:t>
                      </a:r>
                      <a:r>
                        <a:rPr sz="1400" spc="-10" dirty="0">
                          <a:latin typeface="Calibri"/>
                          <a:cs typeface="Calibri"/>
                        </a:rPr>
                        <a:t>bytes</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0805">
                        <a:lnSpc>
                          <a:spcPct val="100000"/>
                        </a:lnSpc>
                        <a:spcBef>
                          <a:spcPts val="240"/>
                        </a:spcBef>
                      </a:pPr>
                      <a:r>
                        <a:rPr sz="1400" spc="-5" dirty="0">
                          <a:latin typeface="Calibri"/>
                          <a:cs typeface="Calibri"/>
                        </a:rPr>
                        <a:t>1.40129846432481707e-45</a:t>
                      </a:r>
                      <a:r>
                        <a:rPr sz="1400" spc="10" dirty="0">
                          <a:latin typeface="Calibri"/>
                          <a:cs typeface="Calibri"/>
                        </a:rPr>
                        <a:t> </a:t>
                      </a:r>
                      <a:r>
                        <a:rPr sz="1400" dirty="0">
                          <a:latin typeface="Calibri"/>
                          <a:cs typeface="Calibri"/>
                        </a:rPr>
                        <a:t>a</a:t>
                      </a:r>
                      <a:endParaRPr sz="1400">
                        <a:latin typeface="Calibri"/>
                        <a:cs typeface="Calibri"/>
                      </a:endParaRPr>
                    </a:p>
                    <a:p>
                      <a:pPr marL="90805">
                        <a:lnSpc>
                          <a:spcPct val="100000"/>
                        </a:lnSpc>
                      </a:pPr>
                      <a:r>
                        <a:rPr sz="1400" dirty="0">
                          <a:latin typeface="Calibri"/>
                          <a:cs typeface="Calibri"/>
                        </a:rPr>
                        <a:t>3.40282346638528860e+38</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480059">
                <a:tc>
                  <a:txBody>
                    <a:bodyPr/>
                    <a:lstStyle/>
                    <a:p>
                      <a:pPr marL="90805">
                        <a:lnSpc>
                          <a:spcPct val="100000"/>
                        </a:lnSpc>
                        <a:spcBef>
                          <a:spcPts val="240"/>
                        </a:spcBef>
                      </a:pPr>
                      <a:r>
                        <a:rPr sz="1400" i="1" spc="-5" dirty="0">
                          <a:latin typeface="Calibri"/>
                          <a:cs typeface="Calibri"/>
                        </a:rPr>
                        <a:t>double long </a:t>
                      </a:r>
                      <a:r>
                        <a:rPr sz="1400" i="1" dirty="0">
                          <a:latin typeface="Calibri"/>
                          <a:cs typeface="Calibri"/>
                        </a:rPr>
                        <a:t>y</a:t>
                      </a:r>
                      <a:r>
                        <a:rPr sz="1400" i="1" spc="-20" dirty="0">
                          <a:latin typeface="Calibri"/>
                          <a:cs typeface="Calibri"/>
                        </a:rPr>
                        <a:t> </a:t>
                      </a:r>
                      <a:r>
                        <a:rPr sz="1400" i="1" spc="-5" dirty="0">
                          <a:latin typeface="Calibri"/>
                          <a:cs typeface="Calibri"/>
                        </a:rPr>
                        <a:t>float</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0805">
                        <a:lnSpc>
                          <a:spcPct val="100000"/>
                        </a:lnSpc>
                        <a:spcBef>
                          <a:spcPts val="240"/>
                        </a:spcBef>
                      </a:pPr>
                      <a:r>
                        <a:rPr sz="1400" dirty="0">
                          <a:latin typeface="Calibri"/>
                          <a:cs typeface="Calibri"/>
                        </a:rPr>
                        <a:t>8</a:t>
                      </a:r>
                      <a:r>
                        <a:rPr sz="1400" spc="-35" dirty="0">
                          <a:latin typeface="Calibri"/>
                          <a:cs typeface="Calibri"/>
                        </a:rPr>
                        <a:t> </a:t>
                      </a:r>
                      <a:r>
                        <a:rPr sz="1400" spc="-10" dirty="0">
                          <a:latin typeface="Calibri"/>
                          <a:cs typeface="Calibri"/>
                        </a:rPr>
                        <a:t>bytes</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0805">
                        <a:lnSpc>
                          <a:spcPct val="100000"/>
                        </a:lnSpc>
                        <a:spcBef>
                          <a:spcPts val="240"/>
                        </a:spcBef>
                      </a:pPr>
                      <a:r>
                        <a:rPr sz="1400" spc="-5" dirty="0">
                          <a:latin typeface="Calibri"/>
                          <a:cs typeface="Calibri"/>
                        </a:rPr>
                        <a:t>4.94065645841246544e-324</a:t>
                      </a:r>
                      <a:r>
                        <a:rPr sz="1400" spc="10" dirty="0">
                          <a:latin typeface="Calibri"/>
                          <a:cs typeface="Calibri"/>
                        </a:rPr>
                        <a:t> </a:t>
                      </a:r>
                      <a:r>
                        <a:rPr sz="1400" dirty="0">
                          <a:latin typeface="Calibri"/>
                          <a:cs typeface="Calibri"/>
                        </a:rPr>
                        <a:t>a</a:t>
                      </a:r>
                      <a:endParaRPr sz="1400">
                        <a:latin typeface="Calibri"/>
                        <a:cs typeface="Calibri"/>
                      </a:endParaRPr>
                    </a:p>
                    <a:p>
                      <a:pPr marL="90805">
                        <a:lnSpc>
                          <a:spcPct val="100000"/>
                        </a:lnSpc>
                      </a:pPr>
                      <a:r>
                        <a:rPr sz="1400" dirty="0">
                          <a:latin typeface="Calibri"/>
                          <a:cs typeface="Calibri"/>
                        </a:rPr>
                        <a:t>1.79769313486231570e+308</a:t>
                      </a:r>
                      <a:endParaRPr sz="1400">
                        <a:latin typeface="Calibri"/>
                        <a:cs typeface="Calibri"/>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68925" y="352850"/>
            <a:ext cx="8206152" cy="530754"/>
          </a:xfrm>
          <a:prstGeom prst="rect">
            <a:avLst/>
          </a:prstGeom>
        </p:spPr>
        <p:txBody>
          <a:bodyPr spcFirstLastPara="1" vert="horz" wrap="square" lIns="0" tIns="10001" rIns="0" bIns="0" rtlCol="0" anchor="t" anchorCtr="0">
            <a:spAutoFit/>
          </a:bodyPr>
          <a:lstStyle/>
          <a:p>
            <a:pPr marL="9525">
              <a:spcBef>
                <a:spcPts val="79"/>
              </a:spcBef>
            </a:pPr>
            <a:r>
              <a:rPr sz="3300" spc="-4" dirty="0"/>
              <a:t>Tipos</a:t>
            </a:r>
            <a:r>
              <a:rPr sz="3300" spc="4" dirty="0"/>
              <a:t> </a:t>
            </a:r>
            <a:r>
              <a:rPr sz="3300" dirty="0"/>
              <a:t>de</a:t>
            </a:r>
            <a:r>
              <a:rPr sz="3300" spc="-8" dirty="0"/>
              <a:t> </a:t>
            </a:r>
            <a:r>
              <a:rPr sz="3300" spc="-15" dirty="0"/>
              <a:t>datos</a:t>
            </a:r>
            <a:r>
              <a:rPr sz="3300" spc="4" dirty="0"/>
              <a:t> </a:t>
            </a:r>
            <a:r>
              <a:rPr sz="3300" spc="-8" dirty="0"/>
              <a:t>fundamentales</a:t>
            </a:r>
            <a:endParaRPr sz="3300" dirty="0"/>
          </a:p>
        </p:txBody>
      </p:sp>
      <p:sp>
        <p:nvSpPr>
          <p:cNvPr id="3" name="object 3"/>
          <p:cNvSpPr txBox="1"/>
          <p:nvPr/>
        </p:nvSpPr>
        <p:spPr>
          <a:xfrm>
            <a:off x="687704" y="1317670"/>
            <a:ext cx="7611428" cy="3119444"/>
          </a:xfrm>
          <a:prstGeom prst="rect">
            <a:avLst/>
          </a:prstGeom>
        </p:spPr>
        <p:txBody>
          <a:bodyPr vert="horz" wrap="square" lIns="0" tIns="36195" rIns="0" bIns="0" rtlCol="0">
            <a:spAutoFit/>
          </a:bodyPr>
          <a:lstStyle/>
          <a:p>
            <a:pPr marL="180975" indent="-171450">
              <a:spcBef>
                <a:spcPts val="285"/>
              </a:spcBef>
              <a:buFont typeface="Arial MT"/>
              <a:buChar char="•"/>
              <a:tabLst>
                <a:tab pos="180975" algn="l"/>
              </a:tabLst>
            </a:pPr>
            <a:r>
              <a:rPr sz="2100" spc="-26" dirty="0">
                <a:latin typeface="Calibri"/>
                <a:cs typeface="Calibri"/>
              </a:rPr>
              <a:t>Valores</a:t>
            </a:r>
            <a:r>
              <a:rPr sz="2100" spc="-8" dirty="0">
                <a:latin typeface="Calibri"/>
                <a:cs typeface="Calibri"/>
              </a:rPr>
              <a:t> lógicos,</a:t>
            </a:r>
            <a:r>
              <a:rPr sz="2100" spc="4" dirty="0">
                <a:latin typeface="Calibri"/>
                <a:cs typeface="Calibri"/>
              </a:rPr>
              <a:t> </a:t>
            </a:r>
            <a:r>
              <a:rPr sz="2100" spc="-4" dirty="0">
                <a:latin typeface="Calibri"/>
                <a:cs typeface="Calibri"/>
              </a:rPr>
              <a:t>el</a:t>
            </a:r>
            <a:r>
              <a:rPr sz="2100" spc="-11" dirty="0">
                <a:latin typeface="Calibri"/>
                <a:cs typeface="Calibri"/>
              </a:rPr>
              <a:t> </a:t>
            </a:r>
            <a:r>
              <a:rPr sz="2100" spc="-8" dirty="0">
                <a:latin typeface="Calibri"/>
                <a:cs typeface="Calibri"/>
              </a:rPr>
              <a:t>tipo</a:t>
            </a:r>
            <a:r>
              <a:rPr sz="2100" spc="19" dirty="0">
                <a:latin typeface="Calibri"/>
                <a:cs typeface="Calibri"/>
              </a:rPr>
              <a:t> </a:t>
            </a:r>
            <a:r>
              <a:rPr sz="2100" i="1" dirty="0">
                <a:latin typeface="Calibri"/>
                <a:cs typeface="Calibri"/>
              </a:rPr>
              <a:t>bool</a:t>
            </a:r>
            <a:endParaRPr sz="2100" dirty="0">
              <a:latin typeface="Calibri"/>
              <a:cs typeface="Calibri"/>
            </a:endParaRPr>
          </a:p>
          <a:p>
            <a:pPr marL="523875" lvl="1" indent="-171450">
              <a:spcBef>
                <a:spcPts val="184"/>
              </a:spcBef>
              <a:buFont typeface="Arial MT"/>
              <a:buChar char="•"/>
              <a:tabLst>
                <a:tab pos="523875" algn="l"/>
              </a:tabLst>
            </a:pPr>
            <a:r>
              <a:rPr sz="1800" spc="-4" dirty="0">
                <a:latin typeface="Calibri"/>
                <a:cs typeface="Calibri"/>
              </a:rPr>
              <a:t>Las</a:t>
            </a:r>
            <a:r>
              <a:rPr sz="1800" spc="-8" dirty="0">
                <a:latin typeface="Calibri"/>
                <a:cs typeface="Calibri"/>
              </a:rPr>
              <a:t> </a:t>
            </a:r>
            <a:r>
              <a:rPr sz="1800" spc="-4" dirty="0">
                <a:latin typeface="Calibri"/>
                <a:cs typeface="Calibri"/>
              </a:rPr>
              <a:t>variables</a:t>
            </a:r>
            <a:r>
              <a:rPr sz="1800" spc="-8" dirty="0">
                <a:latin typeface="Calibri"/>
                <a:cs typeface="Calibri"/>
              </a:rPr>
              <a:t> </a:t>
            </a:r>
            <a:r>
              <a:rPr sz="1800" spc="-4" dirty="0">
                <a:latin typeface="Calibri"/>
                <a:cs typeface="Calibri"/>
              </a:rPr>
              <a:t>de</a:t>
            </a:r>
            <a:r>
              <a:rPr sz="1800" dirty="0">
                <a:latin typeface="Calibri"/>
                <a:cs typeface="Calibri"/>
              </a:rPr>
              <a:t> </a:t>
            </a:r>
            <a:r>
              <a:rPr sz="1800" spc="-4" dirty="0">
                <a:latin typeface="Calibri"/>
                <a:cs typeface="Calibri"/>
              </a:rPr>
              <a:t>tipo</a:t>
            </a:r>
            <a:r>
              <a:rPr sz="1800" spc="-8" dirty="0">
                <a:latin typeface="Calibri"/>
                <a:cs typeface="Calibri"/>
              </a:rPr>
              <a:t> </a:t>
            </a:r>
            <a:r>
              <a:rPr sz="1800" i="1" dirty="0">
                <a:latin typeface="Calibri"/>
                <a:cs typeface="Calibri"/>
              </a:rPr>
              <a:t>bool</a:t>
            </a:r>
            <a:r>
              <a:rPr sz="1800" i="1" spc="-8" dirty="0">
                <a:latin typeface="Calibri"/>
                <a:cs typeface="Calibri"/>
              </a:rPr>
              <a:t> </a:t>
            </a:r>
            <a:r>
              <a:rPr sz="1800" spc="-4" dirty="0">
                <a:latin typeface="Calibri"/>
                <a:cs typeface="Calibri"/>
              </a:rPr>
              <a:t>pueden </a:t>
            </a:r>
            <a:r>
              <a:rPr sz="1800" spc="-8" dirty="0">
                <a:latin typeface="Calibri"/>
                <a:cs typeface="Calibri"/>
              </a:rPr>
              <a:t>tomar</a:t>
            </a:r>
            <a:r>
              <a:rPr sz="1800" spc="-11" dirty="0">
                <a:latin typeface="Calibri"/>
                <a:cs typeface="Calibri"/>
              </a:rPr>
              <a:t> </a:t>
            </a:r>
            <a:r>
              <a:rPr sz="1800" spc="-4" dirty="0">
                <a:latin typeface="Calibri"/>
                <a:cs typeface="Calibri"/>
              </a:rPr>
              <a:t>dos</a:t>
            </a:r>
            <a:r>
              <a:rPr sz="1800" spc="-8" dirty="0">
                <a:latin typeface="Calibri"/>
                <a:cs typeface="Calibri"/>
              </a:rPr>
              <a:t> valores,</a:t>
            </a:r>
            <a:r>
              <a:rPr sz="1800" dirty="0">
                <a:latin typeface="Calibri"/>
                <a:cs typeface="Calibri"/>
              </a:rPr>
              <a:t> </a:t>
            </a:r>
            <a:r>
              <a:rPr sz="1800" i="1" dirty="0">
                <a:latin typeface="Calibri"/>
                <a:cs typeface="Calibri"/>
              </a:rPr>
              <a:t>true</a:t>
            </a:r>
            <a:r>
              <a:rPr sz="1800" i="1" spc="-8" dirty="0">
                <a:latin typeface="Calibri"/>
                <a:cs typeface="Calibri"/>
              </a:rPr>
              <a:t> </a:t>
            </a:r>
            <a:r>
              <a:rPr sz="1800" dirty="0">
                <a:latin typeface="Calibri"/>
                <a:cs typeface="Calibri"/>
              </a:rPr>
              <a:t>y </a:t>
            </a:r>
            <a:r>
              <a:rPr sz="1800" i="1" spc="-4" dirty="0">
                <a:latin typeface="Calibri"/>
                <a:cs typeface="Calibri"/>
              </a:rPr>
              <a:t>false</a:t>
            </a:r>
            <a:r>
              <a:rPr sz="1800" spc="-4" dirty="0">
                <a:latin typeface="Calibri"/>
                <a:cs typeface="Calibri"/>
              </a:rPr>
              <a:t>.</a:t>
            </a:r>
            <a:endParaRPr sz="1800" dirty="0">
              <a:latin typeface="Calibri"/>
              <a:cs typeface="Calibri"/>
            </a:endParaRPr>
          </a:p>
          <a:p>
            <a:pPr marL="180975" indent="-171450">
              <a:spcBef>
                <a:spcPts val="472"/>
              </a:spcBef>
              <a:buFont typeface="Arial MT"/>
              <a:buChar char="•"/>
              <a:tabLst>
                <a:tab pos="180975" algn="l"/>
              </a:tabLst>
            </a:pPr>
            <a:r>
              <a:rPr sz="2100" spc="-4" dirty="0">
                <a:latin typeface="Calibri"/>
                <a:cs typeface="Calibri"/>
              </a:rPr>
              <a:t>Cadena</a:t>
            </a:r>
            <a:r>
              <a:rPr sz="2100" dirty="0">
                <a:latin typeface="Calibri"/>
                <a:cs typeface="Calibri"/>
              </a:rPr>
              <a:t> </a:t>
            </a:r>
            <a:r>
              <a:rPr sz="2100" spc="-4" dirty="0">
                <a:latin typeface="Calibri"/>
                <a:cs typeface="Calibri"/>
              </a:rPr>
              <a:t>de</a:t>
            </a:r>
            <a:r>
              <a:rPr sz="2100" spc="8" dirty="0">
                <a:latin typeface="Calibri"/>
                <a:cs typeface="Calibri"/>
              </a:rPr>
              <a:t> </a:t>
            </a:r>
            <a:r>
              <a:rPr sz="2100" spc="-15" dirty="0">
                <a:latin typeface="Calibri"/>
                <a:cs typeface="Calibri"/>
              </a:rPr>
              <a:t>caracteres,</a:t>
            </a:r>
            <a:r>
              <a:rPr sz="2100" spc="-4" dirty="0">
                <a:latin typeface="Calibri"/>
                <a:cs typeface="Calibri"/>
              </a:rPr>
              <a:t> el</a:t>
            </a:r>
            <a:r>
              <a:rPr sz="2100" spc="-11" dirty="0">
                <a:latin typeface="Calibri"/>
                <a:cs typeface="Calibri"/>
              </a:rPr>
              <a:t> </a:t>
            </a:r>
            <a:r>
              <a:rPr sz="2100" spc="-8" dirty="0">
                <a:latin typeface="Calibri"/>
                <a:cs typeface="Calibri"/>
              </a:rPr>
              <a:t>tipo</a:t>
            </a:r>
            <a:r>
              <a:rPr sz="2100" spc="11" dirty="0">
                <a:latin typeface="Calibri"/>
                <a:cs typeface="Calibri"/>
              </a:rPr>
              <a:t> </a:t>
            </a:r>
            <a:r>
              <a:rPr sz="2100" i="1" spc="-8" dirty="0">
                <a:latin typeface="Calibri"/>
                <a:cs typeface="Calibri"/>
              </a:rPr>
              <a:t>string</a:t>
            </a:r>
            <a:endParaRPr sz="2100" dirty="0">
              <a:latin typeface="Calibri"/>
              <a:cs typeface="Calibri"/>
            </a:endParaRPr>
          </a:p>
          <a:p>
            <a:pPr marL="523875" lvl="1" indent="-171450">
              <a:spcBef>
                <a:spcPts val="184"/>
              </a:spcBef>
              <a:buFont typeface="Arial MT"/>
              <a:buChar char="•"/>
              <a:tabLst>
                <a:tab pos="523875" algn="l"/>
              </a:tabLst>
            </a:pPr>
            <a:r>
              <a:rPr sz="1800" spc="-4" dirty="0">
                <a:latin typeface="Calibri"/>
                <a:cs typeface="Calibri"/>
              </a:rPr>
              <a:t>Son</a:t>
            </a:r>
            <a:r>
              <a:rPr sz="1800" spc="-15" dirty="0">
                <a:latin typeface="Calibri"/>
                <a:cs typeface="Calibri"/>
              </a:rPr>
              <a:t> </a:t>
            </a:r>
            <a:r>
              <a:rPr sz="1800" spc="-4" dirty="0">
                <a:latin typeface="Calibri"/>
                <a:cs typeface="Calibri"/>
              </a:rPr>
              <a:t>cadenas</a:t>
            </a:r>
            <a:r>
              <a:rPr sz="1800" spc="-11" dirty="0">
                <a:latin typeface="Calibri"/>
                <a:cs typeface="Calibri"/>
              </a:rPr>
              <a:t> </a:t>
            </a:r>
            <a:r>
              <a:rPr sz="1800" spc="-4" dirty="0">
                <a:latin typeface="Calibri"/>
                <a:cs typeface="Calibri"/>
              </a:rPr>
              <a:t>de</a:t>
            </a:r>
            <a:r>
              <a:rPr sz="1800" spc="-8" dirty="0">
                <a:latin typeface="Calibri"/>
                <a:cs typeface="Calibri"/>
              </a:rPr>
              <a:t> </a:t>
            </a:r>
            <a:r>
              <a:rPr sz="1800" spc="-11" dirty="0">
                <a:latin typeface="Calibri"/>
                <a:cs typeface="Calibri"/>
              </a:rPr>
              <a:t>caracteres</a:t>
            </a:r>
            <a:endParaRPr sz="1800" dirty="0">
              <a:latin typeface="Calibri"/>
              <a:cs typeface="Calibri"/>
            </a:endParaRPr>
          </a:p>
          <a:p>
            <a:pPr marL="523875" lvl="1" indent="-171450">
              <a:spcBef>
                <a:spcPts val="161"/>
              </a:spcBef>
              <a:buFont typeface="Arial MT"/>
              <a:buChar char="•"/>
              <a:tabLst>
                <a:tab pos="523875" algn="l"/>
              </a:tabLst>
            </a:pPr>
            <a:r>
              <a:rPr sz="1800" spc="-4" dirty="0">
                <a:latin typeface="Calibri"/>
                <a:cs typeface="Calibri"/>
              </a:rPr>
              <a:t>No</a:t>
            </a:r>
            <a:r>
              <a:rPr sz="1800" spc="-19" dirty="0">
                <a:latin typeface="Calibri"/>
                <a:cs typeface="Calibri"/>
              </a:rPr>
              <a:t> </a:t>
            </a:r>
            <a:r>
              <a:rPr sz="1800" dirty="0">
                <a:latin typeface="Calibri"/>
                <a:cs typeface="Calibri"/>
              </a:rPr>
              <a:t>tienen</a:t>
            </a:r>
            <a:r>
              <a:rPr sz="1800" spc="-11" dirty="0">
                <a:latin typeface="Calibri"/>
                <a:cs typeface="Calibri"/>
              </a:rPr>
              <a:t> </a:t>
            </a:r>
            <a:r>
              <a:rPr sz="1800" spc="-4" dirty="0">
                <a:latin typeface="Calibri"/>
                <a:cs typeface="Calibri"/>
              </a:rPr>
              <a:t>un</a:t>
            </a:r>
            <a:r>
              <a:rPr sz="1800" spc="-15" dirty="0">
                <a:latin typeface="Calibri"/>
                <a:cs typeface="Calibri"/>
              </a:rPr>
              <a:t> </a:t>
            </a:r>
            <a:r>
              <a:rPr sz="1800" spc="-4" dirty="0">
                <a:latin typeface="Calibri"/>
                <a:cs typeface="Calibri"/>
              </a:rPr>
              <a:t>tamaño</a:t>
            </a:r>
            <a:r>
              <a:rPr sz="1800" spc="-26" dirty="0">
                <a:latin typeface="Calibri"/>
                <a:cs typeface="Calibri"/>
              </a:rPr>
              <a:t> </a:t>
            </a:r>
            <a:r>
              <a:rPr sz="1800" spc="-8" dirty="0">
                <a:latin typeface="Calibri"/>
                <a:cs typeface="Calibri"/>
              </a:rPr>
              <a:t>predefinido</a:t>
            </a:r>
            <a:endParaRPr sz="1800" dirty="0">
              <a:latin typeface="Calibri"/>
              <a:cs typeface="Calibri"/>
            </a:endParaRPr>
          </a:p>
          <a:p>
            <a:pPr marL="523875" marR="523875" lvl="1" indent="-171450">
              <a:lnSpc>
                <a:spcPts val="1943"/>
              </a:lnSpc>
              <a:spcBef>
                <a:spcPts val="401"/>
              </a:spcBef>
              <a:buFont typeface="Arial MT"/>
              <a:buChar char="•"/>
              <a:tabLst>
                <a:tab pos="523875" algn="l"/>
              </a:tabLst>
            </a:pPr>
            <a:r>
              <a:rPr sz="1800" spc="-4" dirty="0">
                <a:latin typeface="Calibri"/>
                <a:cs typeface="Calibri"/>
              </a:rPr>
              <a:t>Las</a:t>
            </a:r>
            <a:r>
              <a:rPr sz="1800" dirty="0">
                <a:latin typeface="Calibri"/>
                <a:cs typeface="Calibri"/>
              </a:rPr>
              <a:t> </a:t>
            </a:r>
            <a:r>
              <a:rPr sz="1800" spc="-11" dirty="0">
                <a:latin typeface="Calibri"/>
                <a:cs typeface="Calibri"/>
              </a:rPr>
              <a:t>constantes</a:t>
            </a:r>
            <a:r>
              <a:rPr sz="1800" spc="-8" dirty="0">
                <a:latin typeface="Calibri"/>
                <a:cs typeface="Calibri"/>
              </a:rPr>
              <a:t> literales</a:t>
            </a:r>
            <a:r>
              <a:rPr sz="1800" spc="-19" dirty="0">
                <a:latin typeface="Calibri"/>
                <a:cs typeface="Calibri"/>
              </a:rPr>
              <a:t> </a:t>
            </a:r>
            <a:r>
              <a:rPr sz="1800" spc="-4" dirty="0">
                <a:latin typeface="Calibri"/>
                <a:cs typeface="Calibri"/>
              </a:rPr>
              <a:t>de</a:t>
            </a:r>
            <a:r>
              <a:rPr sz="1800" spc="8" dirty="0">
                <a:latin typeface="Calibri"/>
                <a:cs typeface="Calibri"/>
              </a:rPr>
              <a:t> </a:t>
            </a:r>
            <a:r>
              <a:rPr sz="1800" spc="-4" dirty="0">
                <a:latin typeface="Calibri"/>
                <a:cs typeface="Calibri"/>
              </a:rPr>
              <a:t>tipo</a:t>
            </a:r>
            <a:r>
              <a:rPr sz="1800" dirty="0">
                <a:latin typeface="Calibri"/>
                <a:cs typeface="Calibri"/>
              </a:rPr>
              <a:t> </a:t>
            </a:r>
            <a:r>
              <a:rPr sz="1800" spc="-11" dirty="0">
                <a:latin typeface="Calibri"/>
                <a:cs typeface="Calibri"/>
              </a:rPr>
              <a:t>carácter</a:t>
            </a:r>
            <a:r>
              <a:rPr sz="1800" spc="-15" dirty="0">
                <a:latin typeface="Calibri"/>
                <a:cs typeface="Calibri"/>
              </a:rPr>
              <a:t> </a:t>
            </a:r>
            <a:r>
              <a:rPr sz="1800" spc="-11" dirty="0">
                <a:latin typeface="Calibri"/>
                <a:cs typeface="Calibri"/>
              </a:rPr>
              <a:t>van</a:t>
            </a:r>
            <a:r>
              <a:rPr sz="1800" spc="4" dirty="0">
                <a:latin typeface="Calibri"/>
                <a:cs typeface="Calibri"/>
              </a:rPr>
              <a:t> </a:t>
            </a:r>
            <a:r>
              <a:rPr sz="1800" spc="-8" dirty="0">
                <a:latin typeface="Calibri"/>
                <a:cs typeface="Calibri"/>
              </a:rPr>
              <a:t>enmarcadas</a:t>
            </a:r>
            <a:r>
              <a:rPr sz="1800" spc="-11" dirty="0">
                <a:latin typeface="Calibri"/>
                <a:cs typeface="Calibri"/>
              </a:rPr>
              <a:t> entre</a:t>
            </a:r>
            <a:r>
              <a:rPr sz="1800" spc="8" dirty="0">
                <a:latin typeface="Calibri"/>
                <a:cs typeface="Calibri"/>
              </a:rPr>
              <a:t> </a:t>
            </a:r>
            <a:r>
              <a:rPr sz="1800" spc="-4" dirty="0">
                <a:latin typeface="Calibri"/>
                <a:cs typeface="Calibri"/>
              </a:rPr>
              <a:t>comillas </a:t>
            </a:r>
            <a:r>
              <a:rPr sz="1800" spc="-394" dirty="0">
                <a:latin typeface="Calibri"/>
                <a:cs typeface="Calibri"/>
              </a:rPr>
              <a:t> </a:t>
            </a:r>
            <a:r>
              <a:rPr sz="1800" spc="-4" dirty="0">
                <a:latin typeface="Calibri"/>
                <a:cs typeface="Calibri"/>
              </a:rPr>
              <a:t>dobles:</a:t>
            </a:r>
            <a:r>
              <a:rPr sz="1800" spc="-8" dirty="0">
                <a:latin typeface="Calibri"/>
                <a:cs typeface="Calibri"/>
              </a:rPr>
              <a:t> </a:t>
            </a:r>
            <a:r>
              <a:rPr sz="1800" spc="-11" dirty="0">
                <a:latin typeface="Calibri"/>
                <a:cs typeface="Calibri"/>
              </a:rPr>
              <a:t>“Este</a:t>
            </a:r>
            <a:r>
              <a:rPr sz="1800" spc="-8" dirty="0">
                <a:latin typeface="Calibri"/>
                <a:cs typeface="Calibri"/>
              </a:rPr>
              <a:t> </a:t>
            </a:r>
            <a:r>
              <a:rPr sz="1800" dirty="0">
                <a:latin typeface="Calibri"/>
                <a:cs typeface="Calibri"/>
              </a:rPr>
              <a:t>es</a:t>
            </a:r>
            <a:r>
              <a:rPr sz="1800" spc="-4" dirty="0">
                <a:latin typeface="Calibri"/>
                <a:cs typeface="Calibri"/>
              </a:rPr>
              <a:t> </a:t>
            </a:r>
            <a:r>
              <a:rPr sz="1800" dirty="0">
                <a:latin typeface="Calibri"/>
                <a:cs typeface="Calibri"/>
              </a:rPr>
              <a:t>el</a:t>
            </a:r>
            <a:r>
              <a:rPr sz="1800" spc="-11" dirty="0">
                <a:latin typeface="Calibri"/>
                <a:cs typeface="Calibri"/>
              </a:rPr>
              <a:t> </a:t>
            </a:r>
            <a:r>
              <a:rPr sz="1800" spc="-8" dirty="0">
                <a:latin typeface="Calibri"/>
                <a:cs typeface="Calibri"/>
              </a:rPr>
              <a:t>valor</a:t>
            </a:r>
            <a:r>
              <a:rPr sz="1800" spc="8" dirty="0">
                <a:latin typeface="Calibri"/>
                <a:cs typeface="Calibri"/>
              </a:rPr>
              <a:t> </a:t>
            </a:r>
            <a:r>
              <a:rPr sz="1800" spc="-4" dirty="0">
                <a:latin typeface="Calibri"/>
                <a:cs typeface="Calibri"/>
              </a:rPr>
              <a:t>de</a:t>
            </a:r>
            <a:r>
              <a:rPr sz="1800" dirty="0">
                <a:latin typeface="Calibri"/>
                <a:cs typeface="Calibri"/>
              </a:rPr>
              <a:t> </a:t>
            </a:r>
            <a:r>
              <a:rPr sz="1800" spc="-4" dirty="0">
                <a:latin typeface="Calibri"/>
                <a:cs typeface="Calibri"/>
              </a:rPr>
              <a:t>una </a:t>
            </a:r>
            <a:r>
              <a:rPr sz="1800" spc="-15" dirty="0">
                <a:latin typeface="Calibri"/>
                <a:cs typeface="Calibri"/>
              </a:rPr>
              <a:t>constante </a:t>
            </a:r>
            <a:r>
              <a:rPr sz="1800" spc="-4" dirty="0">
                <a:latin typeface="Calibri"/>
                <a:cs typeface="Calibri"/>
              </a:rPr>
              <a:t>tipo</a:t>
            </a:r>
            <a:r>
              <a:rPr sz="1800" spc="-15" dirty="0">
                <a:latin typeface="Calibri"/>
                <a:cs typeface="Calibri"/>
              </a:rPr>
              <a:t> </a:t>
            </a:r>
            <a:r>
              <a:rPr sz="1800" spc="-38" dirty="0">
                <a:latin typeface="Calibri"/>
                <a:cs typeface="Calibri"/>
              </a:rPr>
              <a:t>string”.</a:t>
            </a:r>
            <a:endParaRPr sz="1800" dirty="0">
              <a:latin typeface="Calibri"/>
              <a:cs typeface="Calibri"/>
            </a:endParaRPr>
          </a:p>
          <a:p>
            <a:pPr marL="180975" indent="-171450">
              <a:spcBef>
                <a:spcPts val="454"/>
              </a:spcBef>
              <a:buFont typeface="Arial MT"/>
              <a:buChar char="•"/>
              <a:tabLst>
                <a:tab pos="180975" algn="l"/>
              </a:tabLst>
            </a:pPr>
            <a:r>
              <a:rPr sz="2100" spc="-4" dirty="0">
                <a:latin typeface="Calibri"/>
                <a:cs typeface="Calibri"/>
              </a:rPr>
              <a:t>El</a:t>
            </a:r>
            <a:r>
              <a:rPr sz="2100" spc="-19" dirty="0">
                <a:latin typeface="Calibri"/>
                <a:cs typeface="Calibri"/>
              </a:rPr>
              <a:t> </a:t>
            </a:r>
            <a:r>
              <a:rPr sz="2100" spc="-8" dirty="0">
                <a:latin typeface="Calibri"/>
                <a:cs typeface="Calibri"/>
              </a:rPr>
              <a:t>tipo</a:t>
            </a:r>
            <a:r>
              <a:rPr sz="2100" spc="4" dirty="0">
                <a:latin typeface="Calibri"/>
                <a:cs typeface="Calibri"/>
              </a:rPr>
              <a:t> </a:t>
            </a:r>
            <a:r>
              <a:rPr sz="2100" spc="-15" dirty="0">
                <a:latin typeface="Calibri"/>
                <a:cs typeface="Calibri"/>
              </a:rPr>
              <a:t>nulo,</a:t>
            </a:r>
            <a:r>
              <a:rPr sz="2100" spc="15" dirty="0">
                <a:latin typeface="Calibri"/>
                <a:cs typeface="Calibri"/>
              </a:rPr>
              <a:t> </a:t>
            </a:r>
            <a:r>
              <a:rPr sz="2100" spc="-11" dirty="0">
                <a:latin typeface="Calibri"/>
                <a:cs typeface="Calibri"/>
              </a:rPr>
              <a:t>void</a:t>
            </a:r>
            <a:endParaRPr sz="2100" dirty="0">
              <a:latin typeface="Calibri"/>
              <a:cs typeface="Calibri"/>
            </a:endParaRPr>
          </a:p>
          <a:p>
            <a:pPr marL="523875" marR="3810" lvl="1" indent="-171450">
              <a:lnSpc>
                <a:spcPts val="1943"/>
              </a:lnSpc>
              <a:spcBef>
                <a:spcPts val="420"/>
              </a:spcBef>
              <a:buFont typeface="Arial MT"/>
              <a:buChar char="•"/>
              <a:tabLst>
                <a:tab pos="523875" algn="l"/>
              </a:tabLst>
            </a:pPr>
            <a:r>
              <a:rPr sz="1800" dirty="0">
                <a:latin typeface="Calibri"/>
                <a:cs typeface="Calibri"/>
              </a:rPr>
              <a:t>Se </a:t>
            </a:r>
            <a:r>
              <a:rPr sz="1800" spc="-8" dirty="0">
                <a:latin typeface="Calibri"/>
                <a:cs typeface="Calibri"/>
              </a:rPr>
              <a:t>utiliza </a:t>
            </a:r>
            <a:r>
              <a:rPr sz="1800" spc="-11" dirty="0">
                <a:latin typeface="Calibri"/>
                <a:cs typeface="Calibri"/>
              </a:rPr>
              <a:t>para </a:t>
            </a:r>
            <a:r>
              <a:rPr sz="1800" spc="-4" dirty="0">
                <a:latin typeface="Calibri"/>
                <a:cs typeface="Calibri"/>
              </a:rPr>
              <a:t>indicar que una función no </a:t>
            </a:r>
            <a:r>
              <a:rPr sz="1800" spc="-8" dirty="0">
                <a:latin typeface="Calibri"/>
                <a:cs typeface="Calibri"/>
              </a:rPr>
              <a:t>regresa </a:t>
            </a:r>
            <a:r>
              <a:rPr sz="1800" spc="-4" dirty="0">
                <a:latin typeface="Calibri"/>
                <a:cs typeface="Calibri"/>
              </a:rPr>
              <a:t>ningún </a:t>
            </a:r>
            <a:r>
              <a:rPr sz="1800" spc="-8" dirty="0">
                <a:latin typeface="Calibri"/>
                <a:cs typeface="Calibri"/>
              </a:rPr>
              <a:t>valor </a:t>
            </a:r>
            <a:r>
              <a:rPr sz="1800" dirty="0">
                <a:latin typeface="Calibri"/>
                <a:cs typeface="Calibri"/>
              </a:rPr>
              <a:t>o </a:t>
            </a:r>
            <a:r>
              <a:rPr sz="1800" spc="-11" dirty="0">
                <a:latin typeface="Calibri"/>
                <a:cs typeface="Calibri"/>
              </a:rPr>
              <a:t>para </a:t>
            </a:r>
            <a:r>
              <a:rPr sz="1800" spc="-4" dirty="0">
                <a:latin typeface="Calibri"/>
                <a:cs typeface="Calibri"/>
              </a:rPr>
              <a:t>indicar </a:t>
            </a:r>
            <a:r>
              <a:rPr sz="1800" spc="-398" dirty="0">
                <a:latin typeface="Calibri"/>
                <a:cs typeface="Calibri"/>
              </a:rPr>
              <a:t> </a:t>
            </a:r>
            <a:r>
              <a:rPr sz="1800" spc="-4" dirty="0">
                <a:latin typeface="Calibri"/>
                <a:cs typeface="Calibri"/>
              </a:rPr>
              <a:t>que una función</a:t>
            </a:r>
            <a:r>
              <a:rPr sz="1800" spc="4" dirty="0">
                <a:latin typeface="Calibri"/>
                <a:cs typeface="Calibri"/>
              </a:rPr>
              <a:t> </a:t>
            </a:r>
            <a:r>
              <a:rPr sz="1800" spc="-4" dirty="0">
                <a:latin typeface="Calibri"/>
                <a:cs typeface="Calibri"/>
              </a:rPr>
              <a:t>no</a:t>
            </a:r>
            <a:r>
              <a:rPr sz="1800" spc="-8" dirty="0">
                <a:latin typeface="Calibri"/>
                <a:cs typeface="Calibri"/>
              </a:rPr>
              <a:t> </a:t>
            </a:r>
            <a:r>
              <a:rPr sz="1800" spc="-4" dirty="0">
                <a:latin typeface="Calibri"/>
                <a:cs typeface="Calibri"/>
              </a:rPr>
              <a:t>recibe</a:t>
            </a:r>
            <a:r>
              <a:rPr sz="1800" spc="-15" dirty="0">
                <a:latin typeface="Calibri"/>
                <a:cs typeface="Calibri"/>
              </a:rPr>
              <a:t> </a:t>
            </a:r>
            <a:r>
              <a:rPr sz="1800" spc="-8" dirty="0">
                <a:latin typeface="Calibri"/>
                <a:cs typeface="Calibri"/>
              </a:rPr>
              <a:t>parámetros.</a:t>
            </a:r>
            <a:endParaRPr sz="1800" dirty="0">
              <a:latin typeface="Calibri"/>
              <a:cs typeface="Calibri"/>
            </a:endParaRPr>
          </a:p>
        </p:txBody>
      </p:sp>
      <p:pic>
        <p:nvPicPr>
          <p:cNvPr id="4" name="object 4"/>
          <p:cNvPicPr/>
          <p:nvPr/>
        </p:nvPicPr>
        <p:blipFill>
          <a:blip r:embed="rId2" cstate="print"/>
          <a:stretch>
            <a:fillRect/>
          </a:stretch>
        </p:blipFill>
        <p:spPr>
          <a:xfrm>
            <a:off x="4975100" y="2252540"/>
            <a:ext cx="2067051" cy="4147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19" dirty="0"/>
              <a:t>Constantes</a:t>
            </a:r>
            <a:r>
              <a:rPr sz="3300" spc="-4" dirty="0"/>
              <a:t> </a:t>
            </a:r>
            <a:r>
              <a:rPr sz="3300" dirty="0"/>
              <a:t>y</a:t>
            </a:r>
            <a:r>
              <a:rPr sz="3300" spc="-15" dirty="0"/>
              <a:t> operadores</a:t>
            </a:r>
            <a:endParaRPr sz="3300"/>
          </a:p>
        </p:txBody>
      </p:sp>
      <p:sp>
        <p:nvSpPr>
          <p:cNvPr id="3" name="object 3"/>
          <p:cNvSpPr txBox="1"/>
          <p:nvPr/>
        </p:nvSpPr>
        <p:spPr>
          <a:xfrm>
            <a:off x="687704" y="1102348"/>
            <a:ext cx="7689533" cy="3160320"/>
          </a:xfrm>
          <a:prstGeom prst="rect">
            <a:avLst/>
          </a:prstGeom>
        </p:spPr>
        <p:txBody>
          <a:bodyPr vert="horz" wrap="square" lIns="0" tIns="40481" rIns="0" bIns="0" rtlCol="0">
            <a:spAutoFit/>
          </a:bodyPr>
          <a:lstStyle/>
          <a:p>
            <a:pPr marL="9525">
              <a:spcBef>
                <a:spcPts val="319"/>
              </a:spcBef>
            </a:pPr>
            <a:r>
              <a:rPr sz="2100" spc="-4" dirty="0">
                <a:latin typeface="Calibri"/>
                <a:cs typeface="Calibri"/>
              </a:rPr>
              <a:t>En C</a:t>
            </a:r>
            <a:r>
              <a:rPr sz="2100" spc="-8" dirty="0">
                <a:latin typeface="Calibri"/>
                <a:cs typeface="Calibri"/>
              </a:rPr>
              <a:t> </a:t>
            </a:r>
            <a:r>
              <a:rPr sz="2100" spc="-15" dirty="0">
                <a:latin typeface="Calibri"/>
                <a:cs typeface="Calibri"/>
              </a:rPr>
              <a:t>hay</a:t>
            </a:r>
            <a:r>
              <a:rPr sz="2100" spc="-8" dirty="0">
                <a:latin typeface="Calibri"/>
                <a:cs typeface="Calibri"/>
              </a:rPr>
              <a:t> </a:t>
            </a:r>
            <a:r>
              <a:rPr sz="2100" spc="-4" dirty="0">
                <a:latin typeface="Calibri"/>
                <a:cs typeface="Calibri"/>
              </a:rPr>
              <a:t>dos</a:t>
            </a:r>
            <a:r>
              <a:rPr sz="2100" spc="15" dirty="0">
                <a:latin typeface="Calibri"/>
                <a:cs typeface="Calibri"/>
              </a:rPr>
              <a:t> </a:t>
            </a:r>
            <a:r>
              <a:rPr sz="2100" spc="-8" dirty="0">
                <a:latin typeface="Calibri"/>
                <a:cs typeface="Calibri"/>
              </a:rPr>
              <a:t>tipos</a:t>
            </a:r>
            <a:r>
              <a:rPr sz="2100" spc="15" dirty="0">
                <a:latin typeface="Calibri"/>
                <a:cs typeface="Calibri"/>
              </a:rPr>
              <a:t> </a:t>
            </a:r>
            <a:r>
              <a:rPr sz="2100" spc="-4" dirty="0">
                <a:latin typeface="Calibri"/>
                <a:cs typeface="Calibri"/>
              </a:rPr>
              <a:t>de </a:t>
            </a:r>
            <a:r>
              <a:rPr sz="2100" spc="-15" dirty="0">
                <a:latin typeface="Calibri"/>
                <a:cs typeface="Calibri"/>
              </a:rPr>
              <a:t>constantes</a:t>
            </a:r>
            <a:endParaRPr sz="2100">
              <a:latin typeface="Calibri"/>
              <a:cs typeface="Calibri"/>
            </a:endParaRPr>
          </a:p>
          <a:p>
            <a:pPr marL="180975" indent="-171450">
              <a:lnSpc>
                <a:spcPts val="2497"/>
              </a:lnSpc>
              <a:spcBef>
                <a:spcPts val="240"/>
              </a:spcBef>
              <a:buFont typeface="Arial MT"/>
              <a:buChar char="•"/>
              <a:tabLst>
                <a:tab pos="180975" algn="l"/>
              </a:tabLst>
            </a:pPr>
            <a:r>
              <a:rPr sz="2100" u="heavy" spc="-11" dirty="0">
                <a:uFill>
                  <a:solidFill>
                    <a:srgbClr val="000000"/>
                  </a:solidFill>
                </a:uFill>
                <a:latin typeface="Calibri"/>
                <a:cs typeface="Calibri"/>
              </a:rPr>
              <a:t>Literales</a:t>
            </a:r>
            <a:endParaRPr sz="2100">
              <a:latin typeface="Calibri"/>
              <a:cs typeface="Calibri"/>
            </a:endParaRPr>
          </a:p>
          <a:p>
            <a:pPr marL="523875" lvl="1" indent="-171450">
              <a:lnSpc>
                <a:spcPts val="2111"/>
              </a:lnSpc>
              <a:buFont typeface="Arial MT"/>
              <a:buChar char="•"/>
              <a:tabLst>
                <a:tab pos="523875" algn="l"/>
              </a:tabLst>
            </a:pPr>
            <a:r>
              <a:rPr sz="1800" spc="-4" dirty="0">
                <a:latin typeface="Calibri"/>
                <a:cs typeface="Calibri"/>
              </a:rPr>
              <a:t>Numéricas:</a:t>
            </a:r>
            <a:r>
              <a:rPr sz="1800" spc="-30" dirty="0">
                <a:latin typeface="Calibri"/>
                <a:cs typeface="Calibri"/>
              </a:rPr>
              <a:t> </a:t>
            </a:r>
            <a:r>
              <a:rPr sz="1800" spc="-4" dirty="0">
                <a:latin typeface="Calibri"/>
                <a:cs typeface="Calibri"/>
              </a:rPr>
              <a:t>35,</a:t>
            </a:r>
            <a:r>
              <a:rPr sz="1800" spc="-15" dirty="0">
                <a:latin typeface="Calibri"/>
                <a:cs typeface="Calibri"/>
              </a:rPr>
              <a:t> </a:t>
            </a:r>
            <a:r>
              <a:rPr sz="1800" spc="-4" dirty="0">
                <a:latin typeface="Calibri"/>
                <a:cs typeface="Calibri"/>
              </a:rPr>
              <a:t>89.78,</a:t>
            </a:r>
            <a:r>
              <a:rPr sz="1800" spc="-11" dirty="0">
                <a:latin typeface="Calibri"/>
                <a:cs typeface="Calibri"/>
              </a:rPr>
              <a:t> </a:t>
            </a:r>
            <a:r>
              <a:rPr sz="1800" spc="-4" dirty="0">
                <a:latin typeface="Calibri"/>
                <a:cs typeface="Calibri"/>
              </a:rPr>
              <a:t>6.5e10</a:t>
            </a:r>
            <a:endParaRPr sz="1800">
              <a:latin typeface="Calibri"/>
              <a:cs typeface="Calibri"/>
            </a:endParaRPr>
          </a:p>
          <a:p>
            <a:pPr marL="523875" lvl="1" indent="-171450">
              <a:lnSpc>
                <a:spcPts val="2100"/>
              </a:lnSpc>
              <a:buFont typeface="Arial MT"/>
              <a:buChar char="•"/>
              <a:tabLst>
                <a:tab pos="523875" algn="l"/>
                <a:tab pos="2203609" algn="l"/>
                <a:tab pos="2363629" algn="l"/>
              </a:tabLst>
            </a:pPr>
            <a:r>
              <a:rPr sz="1800" spc="-8" dirty="0">
                <a:latin typeface="Calibri"/>
                <a:cs typeface="Calibri"/>
              </a:rPr>
              <a:t>Caracter:</a:t>
            </a:r>
            <a:r>
              <a:rPr sz="1800" spc="-30" dirty="0">
                <a:latin typeface="Calibri"/>
                <a:cs typeface="Calibri"/>
              </a:rPr>
              <a:t> </a:t>
            </a:r>
            <a:r>
              <a:rPr sz="1800" spc="-34" dirty="0">
                <a:latin typeface="Calibri"/>
                <a:cs typeface="Calibri"/>
              </a:rPr>
              <a:t>‘Z’,</a:t>
            </a:r>
            <a:r>
              <a:rPr sz="1800" dirty="0">
                <a:latin typeface="Calibri"/>
                <a:cs typeface="Calibri"/>
              </a:rPr>
              <a:t> </a:t>
            </a:r>
            <a:r>
              <a:rPr sz="1800" spc="-45" dirty="0">
                <a:latin typeface="Calibri"/>
                <a:cs typeface="Calibri"/>
              </a:rPr>
              <a:t>‘3’,</a:t>
            </a:r>
            <a:r>
              <a:rPr sz="1800" spc="-4" dirty="0">
                <a:latin typeface="Calibri"/>
                <a:cs typeface="Calibri"/>
              </a:rPr>
              <a:t> </a:t>
            </a:r>
            <a:r>
              <a:rPr sz="1800" dirty="0">
                <a:latin typeface="Calibri"/>
                <a:cs typeface="Calibri"/>
              </a:rPr>
              <a:t>‘	‘	</a:t>
            </a:r>
            <a:r>
              <a:rPr sz="1800" spc="-4" dirty="0">
                <a:latin typeface="Calibri"/>
                <a:cs typeface="Calibri"/>
              </a:rPr>
              <a:t>(ASCII)</a:t>
            </a:r>
            <a:endParaRPr sz="1800">
              <a:latin typeface="Calibri"/>
              <a:cs typeface="Calibri"/>
            </a:endParaRPr>
          </a:p>
          <a:p>
            <a:pPr marL="523875" lvl="1" indent="-171450">
              <a:lnSpc>
                <a:spcPts val="2130"/>
              </a:lnSpc>
              <a:buFont typeface="Arial MT"/>
              <a:buChar char="•"/>
              <a:tabLst>
                <a:tab pos="523875" algn="l"/>
              </a:tabLst>
            </a:pPr>
            <a:r>
              <a:rPr sz="1800" dirty="0">
                <a:latin typeface="Calibri"/>
                <a:cs typeface="Calibri"/>
              </a:rPr>
              <a:t>Cadenas</a:t>
            </a:r>
            <a:r>
              <a:rPr sz="1800" spc="-23" dirty="0">
                <a:latin typeface="Calibri"/>
                <a:cs typeface="Calibri"/>
              </a:rPr>
              <a:t> </a:t>
            </a:r>
            <a:r>
              <a:rPr sz="1800" spc="-4" dirty="0">
                <a:latin typeface="Calibri"/>
                <a:cs typeface="Calibri"/>
              </a:rPr>
              <a:t>de </a:t>
            </a:r>
            <a:r>
              <a:rPr sz="1800" spc="-11" dirty="0">
                <a:latin typeface="Calibri"/>
                <a:cs typeface="Calibri"/>
              </a:rPr>
              <a:t>caracteres</a:t>
            </a:r>
            <a:r>
              <a:rPr sz="1800" spc="-26" dirty="0">
                <a:latin typeface="Calibri"/>
                <a:cs typeface="Calibri"/>
              </a:rPr>
              <a:t> </a:t>
            </a:r>
            <a:r>
              <a:rPr sz="1800" dirty="0">
                <a:latin typeface="Calibri"/>
                <a:cs typeface="Calibri"/>
              </a:rPr>
              <a:t>“Es</a:t>
            </a:r>
            <a:r>
              <a:rPr sz="1800" spc="-19" dirty="0">
                <a:latin typeface="Calibri"/>
                <a:cs typeface="Calibri"/>
              </a:rPr>
              <a:t> </a:t>
            </a:r>
            <a:r>
              <a:rPr sz="1800" spc="-4" dirty="0">
                <a:latin typeface="Calibri"/>
                <a:cs typeface="Calibri"/>
              </a:rPr>
              <a:t>una</a:t>
            </a:r>
            <a:r>
              <a:rPr sz="1800" spc="4" dirty="0">
                <a:latin typeface="Calibri"/>
                <a:cs typeface="Calibri"/>
              </a:rPr>
              <a:t> </a:t>
            </a:r>
            <a:r>
              <a:rPr sz="1800" spc="-8" dirty="0">
                <a:latin typeface="Calibri"/>
                <a:cs typeface="Calibri"/>
              </a:rPr>
              <a:t>frase”</a:t>
            </a:r>
            <a:endParaRPr sz="1800">
              <a:latin typeface="Calibri"/>
              <a:cs typeface="Calibri"/>
            </a:endParaRPr>
          </a:p>
          <a:p>
            <a:pPr marL="180499" marR="3810" indent="-171450">
              <a:lnSpc>
                <a:spcPts val="2018"/>
              </a:lnSpc>
              <a:spcBef>
                <a:spcPts val="727"/>
              </a:spcBef>
              <a:buFont typeface="Arial MT"/>
              <a:buChar char="•"/>
              <a:tabLst>
                <a:tab pos="180975" algn="l"/>
              </a:tabLst>
            </a:pPr>
            <a:r>
              <a:rPr sz="2100" u="heavy" spc="-8" dirty="0">
                <a:uFill>
                  <a:solidFill>
                    <a:srgbClr val="000000"/>
                  </a:solidFill>
                </a:uFill>
                <a:latin typeface="Calibri"/>
                <a:cs typeface="Calibri"/>
              </a:rPr>
              <a:t>Simbólicas</a:t>
            </a:r>
            <a:r>
              <a:rPr sz="2100" spc="-8" dirty="0">
                <a:latin typeface="Calibri"/>
                <a:cs typeface="Calibri"/>
              </a:rPr>
              <a:t>:</a:t>
            </a:r>
            <a:r>
              <a:rPr sz="2100" spc="30" dirty="0">
                <a:latin typeface="Calibri"/>
                <a:cs typeface="Calibri"/>
              </a:rPr>
              <a:t> </a:t>
            </a:r>
            <a:r>
              <a:rPr sz="2100" spc="-8" dirty="0">
                <a:latin typeface="Calibri"/>
                <a:cs typeface="Calibri"/>
              </a:rPr>
              <a:t>tienen</a:t>
            </a:r>
            <a:r>
              <a:rPr sz="2100" spc="15" dirty="0">
                <a:latin typeface="Calibri"/>
                <a:cs typeface="Calibri"/>
              </a:rPr>
              <a:t> </a:t>
            </a:r>
            <a:r>
              <a:rPr sz="2100" spc="-4" dirty="0">
                <a:latin typeface="Calibri"/>
                <a:cs typeface="Calibri"/>
              </a:rPr>
              <a:t>asociado</a:t>
            </a:r>
            <a:r>
              <a:rPr sz="2100" spc="15" dirty="0">
                <a:latin typeface="Calibri"/>
                <a:cs typeface="Calibri"/>
              </a:rPr>
              <a:t> </a:t>
            </a:r>
            <a:r>
              <a:rPr sz="2100" spc="-4" dirty="0">
                <a:latin typeface="Calibri"/>
                <a:cs typeface="Calibri"/>
              </a:rPr>
              <a:t>un</a:t>
            </a:r>
            <a:r>
              <a:rPr sz="2100" spc="23" dirty="0">
                <a:latin typeface="Calibri"/>
                <a:cs typeface="Calibri"/>
              </a:rPr>
              <a:t> </a:t>
            </a:r>
            <a:r>
              <a:rPr sz="2100" spc="-11" dirty="0">
                <a:latin typeface="Calibri"/>
                <a:cs typeface="Calibri"/>
              </a:rPr>
              <a:t>identificador</a:t>
            </a:r>
            <a:r>
              <a:rPr sz="2100" spc="19" dirty="0">
                <a:latin typeface="Calibri"/>
                <a:cs typeface="Calibri"/>
              </a:rPr>
              <a:t> </a:t>
            </a:r>
            <a:r>
              <a:rPr sz="2100" spc="-4" dirty="0">
                <a:latin typeface="Calibri"/>
                <a:cs typeface="Calibri"/>
              </a:rPr>
              <a:t>y</a:t>
            </a:r>
            <a:r>
              <a:rPr sz="2100" spc="4" dirty="0">
                <a:latin typeface="Calibri"/>
                <a:cs typeface="Calibri"/>
              </a:rPr>
              <a:t> </a:t>
            </a:r>
            <a:r>
              <a:rPr sz="2100" spc="-4" dirty="0">
                <a:latin typeface="Calibri"/>
                <a:cs typeface="Calibri"/>
              </a:rPr>
              <a:t>se</a:t>
            </a:r>
            <a:r>
              <a:rPr sz="2100" spc="15" dirty="0">
                <a:latin typeface="Calibri"/>
                <a:cs typeface="Calibri"/>
              </a:rPr>
              <a:t> </a:t>
            </a:r>
            <a:r>
              <a:rPr sz="2100" spc="-8" dirty="0">
                <a:latin typeface="Calibri"/>
                <a:cs typeface="Calibri"/>
              </a:rPr>
              <a:t>definen</a:t>
            </a:r>
            <a:r>
              <a:rPr sz="2100" spc="23" dirty="0">
                <a:latin typeface="Calibri"/>
                <a:cs typeface="Calibri"/>
              </a:rPr>
              <a:t> </a:t>
            </a:r>
            <a:r>
              <a:rPr sz="2100" spc="-4" dirty="0">
                <a:latin typeface="Calibri"/>
                <a:cs typeface="Calibri"/>
              </a:rPr>
              <a:t>al </a:t>
            </a:r>
            <a:r>
              <a:rPr sz="2100" spc="-11" dirty="0">
                <a:latin typeface="Calibri"/>
                <a:cs typeface="Calibri"/>
              </a:rPr>
              <a:t>momento </a:t>
            </a:r>
            <a:r>
              <a:rPr sz="2100" spc="-461" dirty="0">
                <a:latin typeface="Calibri"/>
                <a:cs typeface="Calibri"/>
              </a:rPr>
              <a:t> </a:t>
            </a:r>
            <a:r>
              <a:rPr sz="2100" spc="-4" dirty="0">
                <a:latin typeface="Calibri"/>
                <a:cs typeface="Calibri"/>
              </a:rPr>
              <a:t>del</a:t>
            </a:r>
            <a:r>
              <a:rPr sz="2100" dirty="0">
                <a:latin typeface="Calibri"/>
                <a:cs typeface="Calibri"/>
              </a:rPr>
              <a:t> </a:t>
            </a:r>
            <a:r>
              <a:rPr sz="2100" spc="-11" dirty="0">
                <a:latin typeface="Calibri"/>
                <a:cs typeface="Calibri"/>
              </a:rPr>
              <a:t>preprocesamiento:</a:t>
            </a:r>
            <a:r>
              <a:rPr sz="2100" spc="30" dirty="0">
                <a:latin typeface="Calibri"/>
                <a:cs typeface="Calibri"/>
              </a:rPr>
              <a:t> </a:t>
            </a:r>
            <a:r>
              <a:rPr sz="2100" spc="-4" dirty="0">
                <a:latin typeface="Calibri"/>
                <a:cs typeface="Calibri"/>
              </a:rPr>
              <a:t>#</a:t>
            </a:r>
            <a:r>
              <a:rPr sz="2100" spc="11" dirty="0">
                <a:latin typeface="Calibri"/>
                <a:cs typeface="Calibri"/>
              </a:rPr>
              <a:t> </a:t>
            </a:r>
            <a:r>
              <a:rPr sz="2100" spc="-8" dirty="0">
                <a:latin typeface="Calibri"/>
                <a:cs typeface="Calibri"/>
              </a:rPr>
              <a:t>define</a:t>
            </a:r>
            <a:r>
              <a:rPr sz="2100" spc="11" dirty="0">
                <a:latin typeface="Calibri"/>
                <a:cs typeface="Calibri"/>
              </a:rPr>
              <a:t> </a:t>
            </a:r>
            <a:r>
              <a:rPr sz="2100" spc="-4" dirty="0">
                <a:latin typeface="Calibri"/>
                <a:cs typeface="Calibri"/>
              </a:rPr>
              <a:t>e</a:t>
            </a:r>
            <a:r>
              <a:rPr sz="2100" dirty="0">
                <a:latin typeface="Calibri"/>
                <a:cs typeface="Calibri"/>
              </a:rPr>
              <a:t> </a:t>
            </a:r>
            <a:r>
              <a:rPr sz="2100" spc="-4" dirty="0">
                <a:latin typeface="Calibri"/>
                <a:cs typeface="Calibri"/>
              </a:rPr>
              <a:t>2.71</a:t>
            </a:r>
            <a:endParaRPr sz="2100">
              <a:latin typeface="Calibri"/>
              <a:cs typeface="Calibri"/>
            </a:endParaRPr>
          </a:p>
          <a:p>
            <a:pPr>
              <a:spcBef>
                <a:spcPts val="23"/>
              </a:spcBef>
            </a:pPr>
            <a:endParaRPr sz="2250">
              <a:latin typeface="Calibri"/>
              <a:cs typeface="Calibri"/>
            </a:endParaRPr>
          </a:p>
          <a:p>
            <a:pPr marL="9525" marR="4286250">
              <a:lnSpc>
                <a:spcPct val="110000"/>
              </a:lnSpc>
            </a:pPr>
            <a:r>
              <a:rPr sz="2100" spc="-11" dirty="0">
                <a:latin typeface="Calibri"/>
                <a:cs typeface="Calibri"/>
              </a:rPr>
              <a:t>Operadores,</a:t>
            </a:r>
            <a:r>
              <a:rPr sz="2100" spc="8" dirty="0">
                <a:latin typeface="Calibri"/>
                <a:cs typeface="Calibri"/>
              </a:rPr>
              <a:t> </a:t>
            </a:r>
            <a:r>
              <a:rPr sz="2100" spc="-4" dirty="0">
                <a:latin typeface="Calibri"/>
                <a:cs typeface="Calibri"/>
              </a:rPr>
              <a:t>signos</a:t>
            </a:r>
            <a:r>
              <a:rPr sz="2100" spc="11" dirty="0">
                <a:latin typeface="Calibri"/>
                <a:cs typeface="Calibri"/>
              </a:rPr>
              <a:t> </a:t>
            </a:r>
            <a:r>
              <a:rPr sz="2100" spc="-8" dirty="0">
                <a:latin typeface="Calibri"/>
                <a:cs typeface="Calibri"/>
              </a:rPr>
              <a:t>que</a:t>
            </a:r>
            <a:r>
              <a:rPr sz="2100" spc="11" dirty="0">
                <a:latin typeface="Calibri"/>
                <a:cs typeface="Calibri"/>
              </a:rPr>
              <a:t> </a:t>
            </a:r>
            <a:r>
              <a:rPr sz="2100" spc="-11" dirty="0">
                <a:latin typeface="Calibri"/>
                <a:cs typeface="Calibri"/>
              </a:rPr>
              <a:t>indican </a:t>
            </a:r>
            <a:r>
              <a:rPr sz="2100" spc="-465" dirty="0">
                <a:latin typeface="Calibri"/>
                <a:cs typeface="Calibri"/>
              </a:rPr>
              <a:t> </a:t>
            </a:r>
            <a:r>
              <a:rPr sz="2100" spc="-8" dirty="0">
                <a:latin typeface="Calibri"/>
                <a:cs typeface="Calibri"/>
              </a:rPr>
              <a:t>operaciones:</a:t>
            </a:r>
            <a:endParaRPr sz="2100">
              <a:latin typeface="Calibri"/>
              <a:cs typeface="Calibri"/>
            </a:endParaRPr>
          </a:p>
        </p:txBody>
      </p:sp>
      <p:pic>
        <p:nvPicPr>
          <p:cNvPr id="4" name="object 4"/>
          <p:cNvPicPr/>
          <p:nvPr/>
        </p:nvPicPr>
        <p:blipFill>
          <a:blip r:embed="rId2" cstate="print"/>
          <a:stretch>
            <a:fillRect/>
          </a:stretch>
        </p:blipFill>
        <p:spPr>
          <a:xfrm>
            <a:off x="4449380" y="3679316"/>
            <a:ext cx="4251564" cy="8259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37AA2-1281-5768-5E3B-30EDBA773C48}"/>
              </a:ext>
            </a:extLst>
          </p:cNvPr>
          <p:cNvSpPr>
            <a:spLocks noGrp="1"/>
          </p:cNvSpPr>
          <p:nvPr>
            <p:ph type="title"/>
          </p:nvPr>
        </p:nvSpPr>
        <p:spPr/>
        <p:txBody>
          <a:bodyPr/>
          <a:lstStyle/>
          <a:p>
            <a:r>
              <a:rPr lang="es-ES_tradnl" sz="6600" dirty="0"/>
              <a:t>Operadores</a:t>
            </a:r>
          </a:p>
        </p:txBody>
      </p:sp>
      <p:sp>
        <p:nvSpPr>
          <p:cNvPr id="3" name="Marcador de texto 2">
            <a:extLst>
              <a:ext uri="{FF2B5EF4-FFF2-40B4-BE49-F238E27FC236}">
                <a16:creationId xmlns:a16="http://schemas.microsoft.com/office/drawing/2014/main" id="{E5A4DA38-95B0-DA60-4623-66AAF1AADC59}"/>
              </a:ext>
            </a:extLst>
          </p:cNvPr>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241401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11" dirty="0"/>
              <a:t>Operadores</a:t>
            </a:r>
            <a:r>
              <a:rPr sz="3300" spc="-79" dirty="0"/>
              <a:t> </a:t>
            </a:r>
            <a:r>
              <a:rPr sz="3300" spc="-4" dirty="0"/>
              <a:t>aritméticos</a:t>
            </a:r>
            <a:endParaRPr sz="3300"/>
          </a:p>
        </p:txBody>
      </p:sp>
      <p:sp>
        <p:nvSpPr>
          <p:cNvPr id="3" name="object 3"/>
          <p:cNvSpPr txBox="1"/>
          <p:nvPr/>
        </p:nvSpPr>
        <p:spPr>
          <a:xfrm>
            <a:off x="687705" y="1280386"/>
            <a:ext cx="7128986" cy="3026149"/>
          </a:xfrm>
          <a:prstGeom prst="rect">
            <a:avLst/>
          </a:prstGeom>
        </p:spPr>
        <p:txBody>
          <a:bodyPr vert="horz" wrap="square" lIns="0" tIns="73343" rIns="0" bIns="0" rtlCol="0">
            <a:spAutoFit/>
          </a:bodyPr>
          <a:lstStyle/>
          <a:p>
            <a:pPr marL="9525">
              <a:spcBef>
                <a:spcPts val="578"/>
              </a:spcBef>
            </a:pPr>
            <a:r>
              <a:rPr lang="es-MX" sz="2100" spc="-4" dirty="0">
                <a:latin typeface="Calibri"/>
                <a:cs typeface="Calibri"/>
              </a:rPr>
              <a:t>+</a:t>
            </a:r>
            <a:r>
              <a:rPr lang="es-MX" sz="2100" spc="-15" dirty="0">
                <a:latin typeface="Calibri"/>
                <a:cs typeface="Calibri"/>
              </a:rPr>
              <a:t> </a:t>
            </a:r>
            <a:r>
              <a:rPr lang="es-MX" sz="2100" spc="-8" dirty="0">
                <a:latin typeface="Calibri"/>
                <a:cs typeface="Calibri"/>
              </a:rPr>
              <a:t>Suma</a:t>
            </a:r>
            <a:endParaRPr lang="es-MX" sz="2100" dirty="0">
              <a:latin typeface="Calibri"/>
              <a:cs typeface="Calibri"/>
            </a:endParaRPr>
          </a:p>
          <a:p>
            <a:pPr marL="9525">
              <a:spcBef>
                <a:spcPts val="506"/>
              </a:spcBef>
            </a:pPr>
            <a:r>
              <a:rPr lang="es-MX" sz="2100" spc="-4" dirty="0">
                <a:latin typeface="Calibri"/>
                <a:cs typeface="Calibri"/>
              </a:rPr>
              <a:t>-</a:t>
            </a:r>
            <a:r>
              <a:rPr lang="es-MX" sz="2100" spc="-26" dirty="0">
                <a:latin typeface="Calibri"/>
                <a:cs typeface="Calibri"/>
              </a:rPr>
              <a:t> Resta</a:t>
            </a:r>
            <a:endParaRPr lang="es-MX" sz="2100" dirty="0">
              <a:latin typeface="Calibri"/>
              <a:cs typeface="Calibri"/>
            </a:endParaRPr>
          </a:p>
          <a:p>
            <a:pPr marL="9525">
              <a:spcBef>
                <a:spcPts val="495"/>
              </a:spcBef>
            </a:pPr>
            <a:r>
              <a:rPr lang="es-MX" sz="2100" spc="-4" dirty="0">
                <a:latin typeface="Calibri"/>
                <a:cs typeface="Calibri"/>
              </a:rPr>
              <a:t>*</a:t>
            </a:r>
            <a:r>
              <a:rPr lang="es-MX" sz="2100" spc="-15" dirty="0">
                <a:latin typeface="Calibri"/>
                <a:cs typeface="Calibri"/>
              </a:rPr>
              <a:t> </a:t>
            </a:r>
            <a:r>
              <a:rPr lang="es-MX" sz="2100" spc="-8" dirty="0">
                <a:latin typeface="Calibri"/>
                <a:cs typeface="Calibri"/>
              </a:rPr>
              <a:t>Multiplicación</a:t>
            </a:r>
            <a:endParaRPr lang="es-MX" sz="2100" dirty="0">
              <a:latin typeface="Calibri"/>
              <a:cs typeface="Calibri"/>
            </a:endParaRPr>
          </a:p>
          <a:p>
            <a:pPr marL="9525">
              <a:spcBef>
                <a:spcPts val="495"/>
              </a:spcBef>
            </a:pPr>
            <a:r>
              <a:rPr lang="es-MX" sz="2100" spc="-4" dirty="0">
                <a:latin typeface="Calibri"/>
                <a:cs typeface="Calibri"/>
              </a:rPr>
              <a:t>/</a:t>
            </a:r>
            <a:r>
              <a:rPr lang="es-MX" sz="2100" spc="-15" dirty="0">
                <a:latin typeface="Calibri"/>
                <a:cs typeface="Calibri"/>
              </a:rPr>
              <a:t> </a:t>
            </a:r>
            <a:r>
              <a:rPr lang="es-MX" sz="2100" spc="-8" dirty="0">
                <a:latin typeface="Calibri"/>
                <a:cs typeface="Calibri"/>
              </a:rPr>
              <a:t>División</a:t>
            </a:r>
            <a:endParaRPr lang="es-MX" sz="2100" dirty="0">
              <a:latin typeface="Calibri"/>
              <a:cs typeface="Calibri"/>
            </a:endParaRPr>
          </a:p>
          <a:p>
            <a:pPr marL="9525">
              <a:spcBef>
                <a:spcPts val="503"/>
              </a:spcBef>
            </a:pPr>
            <a:r>
              <a:rPr lang="es-MX" sz="2100" spc="-4" dirty="0">
                <a:latin typeface="Calibri"/>
                <a:cs typeface="Calibri"/>
              </a:rPr>
              <a:t>%</a:t>
            </a:r>
            <a:r>
              <a:rPr lang="es-MX" sz="2100" spc="-23" dirty="0">
                <a:latin typeface="Calibri"/>
                <a:cs typeface="Calibri"/>
              </a:rPr>
              <a:t> </a:t>
            </a:r>
            <a:r>
              <a:rPr lang="es-MX" sz="2100" spc="-8" dirty="0">
                <a:latin typeface="Calibri"/>
                <a:cs typeface="Calibri"/>
              </a:rPr>
              <a:t>Modulo</a:t>
            </a:r>
            <a:endParaRPr lang="es-MX" sz="2100" dirty="0">
              <a:latin typeface="Calibri"/>
              <a:cs typeface="Calibri"/>
            </a:endParaRPr>
          </a:p>
          <a:p>
            <a:pPr marL="9525" marR="3810">
              <a:lnSpc>
                <a:spcPts val="2273"/>
              </a:lnSpc>
              <a:spcBef>
                <a:spcPts val="780"/>
              </a:spcBef>
            </a:pPr>
            <a:r>
              <a:rPr sz="2100" spc="-4" dirty="0">
                <a:latin typeface="Calibri"/>
                <a:cs typeface="Calibri"/>
              </a:rPr>
              <a:t>El</a:t>
            </a:r>
            <a:r>
              <a:rPr sz="2100" spc="-8" dirty="0">
                <a:latin typeface="Calibri"/>
                <a:cs typeface="Calibri"/>
              </a:rPr>
              <a:t> </a:t>
            </a:r>
            <a:r>
              <a:rPr sz="2100" spc="-11" dirty="0">
                <a:latin typeface="Calibri"/>
                <a:cs typeface="Calibri"/>
              </a:rPr>
              <a:t>operador</a:t>
            </a:r>
            <a:r>
              <a:rPr sz="2100" spc="15" dirty="0">
                <a:latin typeface="Calibri"/>
                <a:cs typeface="Calibri"/>
              </a:rPr>
              <a:t> </a:t>
            </a:r>
            <a:r>
              <a:rPr sz="2100" spc="-4" dirty="0">
                <a:latin typeface="Calibri"/>
                <a:cs typeface="Calibri"/>
              </a:rPr>
              <a:t>/,</a:t>
            </a:r>
            <a:r>
              <a:rPr sz="2100" spc="11" dirty="0">
                <a:latin typeface="Calibri"/>
                <a:cs typeface="Calibri"/>
              </a:rPr>
              <a:t> </a:t>
            </a:r>
            <a:r>
              <a:rPr sz="2100" spc="-4" dirty="0">
                <a:latin typeface="Calibri"/>
                <a:cs typeface="Calibri"/>
              </a:rPr>
              <a:t>si</a:t>
            </a:r>
            <a:r>
              <a:rPr sz="2100" spc="8" dirty="0">
                <a:latin typeface="Calibri"/>
                <a:cs typeface="Calibri"/>
              </a:rPr>
              <a:t> </a:t>
            </a:r>
            <a:r>
              <a:rPr sz="2100" spc="-4" dirty="0">
                <a:latin typeface="Calibri"/>
                <a:cs typeface="Calibri"/>
              </a:rPr>
              <a:t>los</a:t>
            </a:r>
            <a:r>
              <a:rPr sz="2100" spc="11" dirty="0">
                <a:latin typeface="Calibri"/>
                <a:cs typeface="Calibri"/>
              </a:rPr>
              <a:t> </a:t>
            </a:r>
            <a:r>
              <a:rPr sz="2100" spc="-4" dirty="0">
                <a:latin typeface="Calibri"/>
                <a:cs typeface="Calibri"/>
              </a:rPr>
              <a:t>dos</a:t>
            </a:r>
            <a:r>
              <a:rPr sz="2100" spc="23" dirty="0">
                <a:latin typeface="Calibri"/>
                <a:cs typeface="Calibri"/>
              </a:rPr>
              <a:t> </a:t>
            </a:r>
            <a:r>
              <a:rPr sz="2100" spc="-11" dirty="0">
                <a:latin typeface="Calibri"/>
                <a:cs typeface="Calibri"/>
              </a:rPr>
              <a:t>operandos</a:t>
            </a:r>
            <a:r>
              <a:rPr sz="2100" spc="30" dirty="0">
                <a:latin typeface="Calibri"/>
                <a:cs typeface="Calibri"/>
              </a:rPr>
              <a:t> </a:t>
            </a:r>
            <a:r>
              <a:rPr sz="2100" spc="-4" dirty="0">
                <a:latin typeface="Calibri"/>
                <a:cs typeface="Calibri"/>
              </a:rPr>
              <a:t>son</a:t>
            </a:r>
            <a:r>
              <a:rPr sz="2100" spc="11" dirty="0">
                <a:latin typeface="Calibri"/>
                <a:cs typeface="Calibri"/>
              </a:rPr>
              <a:t> </a:t>
            </a:r>
            <a:r>
              <a:rPr sz="2100" spc="-15" dirty="0">
                <a:latin typeface="Calibri"/>
                <a:cs typeface="Calibri"/>
              </a:rPr>
              <a:t>enteros,</a:t>
            </a:r>
            <a:r>
              <a:rPr sz="2100" spc="23" dirty="0">
                <a:latin typeface="Calibri"/>
                <a:cs typeface="Calibri"/>
              </a:rPr>
              <a:t> </a:t>
            </a:r>
            <a:r>
              <a:rPr sz="2100" spc="-8" dirty="0">
                <a:latin typeface="Calibri"/>
                <a:cs typeface="Calibri"/>
              </a:rPr>
              <a:t>obtiene</a:t>
            </a:r>
            <a:r>
              <a:rPr sz="2100" spc="15" dirty="0">
                <a:latin typeface="Calibri"/>
                <a:cs typeface="Calibri"/>
              </a:rPr>
              <a:t> </a:t>
            </a:r>
            <a:r>
              <a:rPr sz="2100" spc="-11" dirty="0">
                <a:latin typeface="Calibri"/>
                <a:cs typeface="Calibri"/>
              </a:rPr>
              <a:t>resultado </a:t>
            </a:r>
            <a:r>
              <a:rPr sz="2100" spc="-465" dirty="0">
                <a:latin typeface="Calibri"/>
                <a:cs typeface="Calibri"/>
              </a:rPr>
              <a:t> </a:t>
            </a:r>
            <a:r>
              <a:rPr sz="2100" spc="-19" dirty="0">
                <a:latin typeface="Calibri"/>
                <a:cs typeface="Calibri"/>
              </a:rPr>
              <a:t>entero</a:t>
            </a:r>
            <a:r>
              <a:rPr sz="2100" spc="-4" dirty="0">
                <a:latin typeface="Calibri"/>
                <a:cs typeface="Calibri"/>
              </a:rPr>
              <a:t> </a:t>
            </a:r>
            <a:r>
              <a:rPr sz="2100" spc="-8" dirty="0">
                <a:latin typeface="Calibri"/>
                <a:cs typeface="Calibri"/>
              </a:rPr>
              <a:t>sin</a:t>
            </a:r>
            <a:r>
              <a:rPr sz="2100" spc="15" dirty="0">
                <a:latin typeface="Calibri"/>
                <a:cs typeface="Calibri"/>
              </a:rPr>
              <a:t> </a:t>
            </a:r>
            <a:r>
              <a:rPr sz="2100" spc="-8" dirty="0">
                <a:latin typeface="Calibri"/>
                <a:cs typeface="Calibri"/>
              </a:rPr>
              <a:t>decimales.</a:t>
            </a:r>
            <a:endParaRPr sz="2100" dirty="0">
              <a:latin typeface="Calibri"/>
              <a:cs typeface="Calibri"/>
            </a:endParaRPr>
          </a:p>
          <a:p>
            <a:pPr marL="9525">
              <a:spcBef>
                <a:spcPts val="458"/>
              </a:spcBef>
            </a:pPr>
            <a:r>
              <a:rPr sz="2100" spc="-4" dirty="0">
                <a:latin typeface="Calibri"/>
                <a:cs typeface="Calibri"/>
              </a:rPr>
              <a:t>El </a:t>
            </a:r>
            <a:r>
              <a:rPr sz="2100" spc="-11" dirty="0">
                <a:latin typeface="Calibri"/>
                <a:cs typeface="Calibri"/>
              </a:rPr>
              <a:t>operador</a:t>
            </a:r>
            <a:r>
              <a:rPr sz="2100" spc="11" dirty="0">
                <a:latin typeface="Calibri"/>
                <a:cs typeface="Calibri"/>
              </a:rPr>
              <a:t> </a:t>
            </a:r>
            <a:r>
              <a:rPr sz="2100" spc="-4" dirty="0">
                <a:latin typeface="Calibri"/>
                <a:cs typeface="Calibri"/>
              </a:rPr>
              <a:t>%</a:t>
            </a:r>
            <a:r>
              <a:rPr sz="2100" spc="8" dirty="0">
                <a:latin typeface="Calibri"/>
                <a:cs typeface="Calibri"/>
              </a:rPr>
              <a:t> </a:t>
            </a:r>
            <a:r>
              <a:rPr sz="2100" spc="-8" dirty="0">
                <a:latin typeface="Calibri"/>
                <a:cs typeface="Calibri"/>
              </a:rPr>
              <a:t>sólo</a:t>
            </a:r>
            <a:r>
              <a:rPr sz="2100" spc="15" dirty="0">
                <a:latin typeface="Calibri"/>
                <a:cs typeface="Calibri"/>
              </a:rPr>
              <a:t> </a:t>
            </a:r>
            <a:r>
              <a:rPr sz="2100" spc="-8" dirty="0">
                <a:latin typeface="Calibri"/>
                <a:cs typeface="Calibri"/>
              </a:rPr>
              <a:t>tiene</a:t>
            </a:r>
            <a:r>
              <a:rPr sz="2100" spc="8" dirty="0">
                <a:latin typeface="Calibri"/>
                <a:cs typeface="Calibri"/>
              </a:rPr>
              <a:t> </a:t>
            </a:r>
            <a:r>
              <a:rPr sz="2100" spc="-11" dirty="0">
                <a:latin typeface="Calibri"/>
                <a:cs typeface="Calibri"/>
              </a:rPr>
              <a:t>sentido</a:t>
            </a:r>
            <a:r>
              <a:rPr sz="2100" spc="34" dirty="0">
                <a:latin typeface="Calibri"/>
                <a:cs typeface="Calibri"/>
              </a:rPr>
              <a:t> </a:t>
            </a:r>
            <a:r>
              <a:rPr sz="2100" spc="-8" dirty="0">
                <a:latin typeface="Calibri"/>
                <a:cs typeface="Calibri"/>
              </a:rPr>
              <a:t>con</a:t>
            </a:r>
            <a:r>
              <a:rPr sz="2100" spc="8" dirty="0">
                <a:latin typeface="Calibri"/>
                <a:cs typeface="Calibri"/>
              </a:rPr>
              <a:t> </a:t>
            </a:r>
            <a:r>
              <a:rPr sz="2100" spc="-11" dirty="0">
                <a:latin typeface="Calibri"/>
                <a:cs typeface="Calibri"/>
              </a:rPr>
              <a:t>operadores</a:t>
            </a:r>
            <a:r>
              <a:rPr sz="2100" spc="23" dirty="0">
                <a:latin typeface="Calibri"/>
                <a:cs typeface="Calibri"/>
              </a:rPr>
              <a:t> </a:t>
            </a:r>
            <a:r>
              <a:rPr sz="2100" spc="-15" dirty="0">
                <a:latin typeface="Calibri"/>
                <a:cs typeface="Calibri"/>
              </a:rPr>
              <a:t>enteros.</a:t>
            </a:r>
            <a:endParaRPr sz="2100" dirty="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8" dirty="0"/>
              <a:t>Operador</a:t>
            </a:r>
            <a:r>
              <a:rPr sz="3300" spc="-49" dirty="0"/>
              <a:t> </a:t>
            </a:r>
            <a:r>
              <a:rPr sz="3300" dirty="0"/>
              <a:t>de</a:t>
            </a:r>
            <a:r>
              <a:rPr sz="3300" spc="-38" dirty="0"/>
              <a:t> </a:t>
            </a:r>
            <a:r>
              <a:rPr sz="3300" dirty="0"/>
              <a:t>asignación</a:t>
            </a:r>
          </a:p>
        </p:txBody>
      </p:sp>
      <p:sp>
        <p:nvSpPr>
          <p:cNvPr id="3" name="object 3"/>
          <p:cNvSpPr txBox="1"/>
          <p:nvPr/>
        </p:nvSpPr>
        <p:spPr>
          <a:xfrm>
            <a:off x="687704" y="1302544"/>
            <a:ext cx="7533323" cy="833529"/>
          </a:xfrm>
          <a:prstGeom prst="rect">
            <a:avLst/>
          </a:prstGeom>
        </p:spPr>
        <p:txBody>
          <a:bodyPr vert="horz" wrap="square" lIns="0" tIns="10001" rIns="0" bIns="0" rtlCol="0">
            <a:spAutoFit/>
          </a:bodyPr>
          <a:lstStyle/>
          <a:p>
            <a:pPr marL="180975" indent="-171450">
              <a:spcBef>
                <a:spcPts val="79"/>
              </a:spcBef>
              <a:buFont typeface="Arial MT"/>
              <a:buChar char="•"/>
              <a:tabLst>
                <a:tab pos="180975" algn="l"/>
              </a:tabLst>
            </a:pPr>
            <a:r>
              <a:rPr sz="1950" spc="-4" dirty="0">
                <a:latin typeface="Calibri"/>
                <a:cs typeface="Calibri"/>
              </a:rPr>
              <a:t>El</a:t>
            </a:r>
            <a:r>
              <a:rPr sz="1950" dirty="0">
                <a:latin typeface="Calibri"/>
                <a:cs typeface="Calibri"/>
              </a:rPr>
              <a:t> </a:t>
            </a:r>
            <a:r>
              <a:rPr sz="1950" spc="-8" dirty="0">
                <a:latin typeface="Calibri"/>
                <a:cs typeface="Calibri"/>
              </a:rPr>
              <a:t>operador</a:t>
            </a:r>
            <a:r>
              <a:rPr sz="1950" dirty="0">
                <a:latin typeface="Calibri"/>
                <a:cs typeface="Calibri"/>
              </a:rPr>
              <a:t> </a:t>
            </a:r>
            <a:r>
              <a:rPr sz="1950" spc="-8" dirty="0">
                <a:latin typeface="Calibri"/>
                <a:cs typeface="Calibri"/>
              </a:rPr>
              <a:t>común</a:t>
            </a:r>
            <a:r>
              <a:rPr sz="1950" spc="-11" dirty="0">
                <a:latin typeface="Calibri"/>
                <a:cs typeface="Calibri"/>
              </a:rPr>
              <a:t> </a:t>
            </a:r>
            <a:r>
              <a:rPr sz="1950" spc="-4" dirty="0">
                <a:latin typeface="Calibri"/>
                <a:cs typeface="Calibri"/>
              </a:rPr>
              <a:t>de</a:t>
            </a:r>
            <a:r>
              <a:rPr sz="1950" spc="-11" dirty="0">
                <a:latin typeface="Calibri"/>
                <a:cs typeface="Calibri"/>
              </a:rPr>
              <a:t> </a:t>
            </a:r>
            <a:r>
              <a:rPr sz="1950" spc="-4" dirty="0">
                <a:latin typeface="Calibri"/>
                <a:cs typeface="Calibri"/>
              </a:rPr>
              <a:t>asignación</a:t>
            </a:r>
            <a:r>
              <a:rPr sz="1950" spc="-11" dirty="0">
                <a:latin typeface="Calibri"/>
                <a:cs typeface="Calibri"/>
              </a:rPr>
              <a:t> </a:t>
            </a:r>
            <a:r>
              <a:rPr sz="1950" dirty="0">
                <a:latin typeface="Calibri"/>
                <a:cs typeface="Calibri"/>
              </a:rPr>
              <a:t>es</a:t>
            </a:r>
            <a:r>
              <a:rPr sz="1950" spc="-19" dirty="0">
                <a:latin typeface="Calibri"/>
                <a:cs typeface="Calibri"/>
              </a:rPr>
              <a:t> </a:t>
            </a:r>
            <a:r>
              <a:rPr sz="1950" dirty="0">
                <a:latin typeface="Calibri"/>
                <a:cs typeface="Calibri"/>
              </a:rPr>
              <a:t>=</a:t>
            </a:r>
            <a:endParaRPr sz="1950">
              <a:latin typeface="Calibri"/>
              <a:cs typeface="Calibri"/>
            </a:endParaRPr>
          </a:p>
          <a:p>
            <a:pPr marL="180975" marR="3810" indent="-171450">
              <a:lnSpc>
                <a:spcPct val="70000"/>
              </a:lnSpc>
              <a:spcBef>
                <a:spcPts val="746"/>
              </a:spcBef>
              <a:buFont typeface="Arial MT"/>
              <a:buChar char="•"/>
              <a:tabLst>
                <a:tab pos="180975" algn="l"/>
              </a:tabLst>
            </a:pPr>
            <a:r>
              <a:rPr sz="1950" spc="-4" dirty="0">
                <a:latin typeface="Calibri"/>
                <a:cs typeface="Calibri"/>
              </a:rPr>
              <a:t>Son</a:t>
            </a:r>
            <a:r>
              <a:rPr sz="1950" dirty="0">
                <a:latin typeface="Calibri"/>
                <a:cs typeface="Calibri"/>
              </a:rPr>
              <a:t> </a:t>
            </a:r>
            <a:r>
              <a:rPr sz="1950" spc="-8" dirty="0">
                <a:latin typeface="Calibri"/>
                <a:cs typeface="Calibri"/>
              </a:rPr>
              <a:t>operadores</a:t>
            </a:r>
            <a:r>
              <a:rPr sz="1950" spc="-11" dirty="0">
                <a:latin typeface="Calibri"/>
                <a:cs typeface="Calibri"/>
              </a:rPr>
              <a:t> </a:t>
            </a:r>
            <a:r>
              <a:rPr sz="1950" spc="-4" dirty="0">
                <a:latin typeface="Calibri"/>
                <a:cs typeface="Calibri"/>
              </a:rPr>
              <a:t>binarios</a:t>
            </a:r>
            <a:r>
              <a:rPr sz="1950" spc="-8" dirty="0">
                <a:latin typeface="Calibri"/>
                <a:cs typeface="Calibri"/>
              </a:rPr>
              <a:t> </a:t>
            </a:r>
            <a:r>
              <a:rPr sz="1950" spc="-4" dirty="0">
                <a:latin typeface="Calibri"/>
                <a:cs typeface="Calibri"/>
              </a:rPr>
              <a:t>que asignan</a:t>
            </a:r>
            <a:r>
              <a:rPr sz="1950" spc="-8" dirty="0">
                <a:latin typeface="Calibri"/>
                <a:cs typeface="Calibri"/>
              </a:rPr>
              <a:t> </a:t>
            </a:r>
            <a:r>
              <a:rPr sz="1950" dirty="0">
                <a:latin typeface="Calibri"/>
                <a:cs typeface="Calibri"/>
              </a:rPr>
              <a:t>a</a:t>
            </a:r>
            <a:r>
              <a:rPr sz="1950" spc="8" dirty="0">
                <a:latin typeface="Calibri"/>
                <a:cs typeface="Calibri"/>
              </a:rPr>
              <a:t> </a:t>
            </a:r>
            <a:r>
              <a:rPr sz="1950" spc="-4" dirty="0">
                <a:latin typeface="Calibri"/>
                <a:cs typeface="Calibri"/>
              </a:rPr>
              <a:t>una variable situada</a:t>
            </a:r>
            <a:r>
              <a:rPr sz="1950" spc="-15" dirty="0">
                <a:latin typeface="Calibri"/>
                <a:cs typeface="Calibri"/>
              </a:rPr>
              <a:t> </a:t>
            </a:r>
            <a:r>
              <a:rPr sz="1950" dirty="0">
                <a:latin typeface="Calibri"/>
                <a:cs typeface="Calibri"/>
              </a:rPr>
              <a:t>a</a:t>
            </a:r>
            <a:r>
              <a:rPr sz="1950" spc="11" dirty="0">
                <a:latin typeface="Calibri"/>
                <a:cs typeface="Calibri"/>
              </a:rPr>
              <a:t> </a:t>
            </a:r>
            <a:r>
              <a:rPr sz="1950" dirty="0">
                <a:latin typeface="Calibri"/>
                <a:cs typeface="Calibri"/>
              </a:rPr>
              <a:t>la</a:t>
            </a:r>
            <a:r>
              <a:rPr sz="1950" spc="8" dirty="0">
                <a:latin typeface="Calibri"/>
                <a:cs typeface="Calibri"/>
              </a:rPr>
              <a:t> </a:t>
            </a:r>
            <a:r>
              <a:rPr sz="1950" spc="-11" dirty="0">
                <a:latin typeface="Calibri"/>
                <a:cs typeface="Calibri"/>
              </a:rPr>
              <a:t>izquierda </a:t>
            </a:r>
            <a:r>
              <a:rPr sz="1950" spc="-431" dirty="0">
                <a:latin typeface="Calibri"/>
                <a:cs typeface="Calibri"/>
              </a:rPr>
              <a:t> </a:t>
            </a:r>
            <a:r>
              <a:rPr sz="1950" dirty="0">
                <a:latin typeface="Calibri"/>
                <a:cs typeface="Calibri"/>
              </a:rPr>
              <a:t>el</a:t>
            </a:r>
            <a:r>
              <a:rPr sz="1950" spc="-8" dirty="0">
                <a:latin typeface="Calibri"/>
                <a:cs typeface="Calibri"/>
              </a:rPr>
              <a:t> valor</a:t>
            </a:r>
            <a:r>
              <a:rPr sz="1950" spc="11" dirty="0">
                <a:latin typeface="Calibri"/>
                <a:cs typeface="Calibri"/>
              </a:rPr>
              <a:t> </a:t>
            </a:r>
            <a:r>
              <a:rPr sz="1950" spc="-11" dirty="0">
                <a:latin typeface="Calibri"/>
                <a:cs typeface="Calibri"/>
              </a:rPr>
              <a:t>resultante</a:t>
            </a:r>
            <a:r>
              <a:rPr sz="1950" spc="-26" dirty="0">
                <a:latin typeface="Calibri"/>
                <a:cs typeface="Calibri"/>
              </a:rPr>
              <a:t> </a:t>
            </a:r>
            <a:r>
              <a:rPr sz="1950" spc="-4" dirty="0">
                <a:latin typeface="Calibri"/>
                <a:cs typeface="Calibri"/>
              </a:rPr>
              <a:t>de</a:t>
            </a:r>
            <a:r>
              <a:rPr sz="1950" spc="-11" dirty="0">
                <a:latin typeface="Calibri"/>
                <a:cs typeface="Calibri"/>
              </a:rPr>
              <a:t> </a:t>
            </a:r>
            <a:r>
              <a:rPr sz="1950" spc="-8" dirty="0">
                <a:latin typeface="Calibri"/>
                <a:cs typeface="Calibri"/>
              </a:rPr>
              <a:t>evaluar </a:t>
            </a:r>
            <a:r>
              <a:rPr sz="1950" spc="-4" dirty="0">
                <a:latin typeface="Calibri"/>
                <a:cs typeface="Calibri"/>
              </a:rPr>
              <a:t>una</a:t>
            </a:r>
            <a:r>
              <a:rPr sz="1950" spc="-11" dirty="0">
                <a:latin typeface="Calibri"/>
                <a:cs typeface="Calibri"/>
              </a:rPr>
              <a:t> </a:t>
            </a:r>
            <a:r>
              <a:rPr sz="1950" spc="-8" dirty="0">
                <a:latin typeface="Calibri"/>
                <a:cs typeface="Calibri"/>
              </a:rPr>
              <a:t>expresión</a:t>
            </a:r>
            <a:r>
              <a:rPr sz="1950" spc="-30" dirty="0">
                <a:latin typeface="Calibri"/>
                <a:cs typeface="Calibri"/>
              </a:rPr>
              <a:t> </a:t>
            </a:r>
            <a:r>
              <a:rPr sz="1950" dirty="0">
                <a:latin typeface="Calibri"/>
                <a:cs typeface="Calibri"/>
              </a:rPr>
              <a:t>a la </a:t>
            </a:r>
            <a:r>
              <a:rPr sz="1950" spc="-8" dirty="0">
                <a:latin typeface="Calibri"/>
                <a:cs typeface="Calibri"/>
              </a:rPr>
              <a:t>derecha.</a:t>
            </a:r>
            <a:endParaRPr sz="1950">
              <a:latin typeface="Calibri"/>
              <a:cs typeface="Calibri"/>
            </a:endParaRPr>
          </a:p>
        </p:txBody>
      </p:sp>
      <p:sp>
        <p:nvSpPr>
          <p:cNvPr id="4" name="object 4"/>
          <p:cNvSpPr txBox="1"/>
          <p:nvPr/>
        </p:nvSpPr>
        <p:spPr>
          <a:xfrm>
            <a:off x="687704" y="3026187"/>
            <a:ext cx="7716203" cy="1347228"/>
          </a:xfrm>
          <a:prstGeom prst="rect">
            <a:avLst/>
          </a:prstGeom>
        </p:spPr>
        <p:txBody>
          <a:bodyPr vert="horz" wrap="square" lIns="0" tIns="9525" rIns="0" bIns="0" rtlCol="0">
            <a:spAutoFit/>
          </a:bodyPr>
          <a:lstStyle/>
          <a:p>
            <a:pPr marL="180975" indent="-171450">
              <a:spcBef>
                <a:spcPts val="75"/>
              </a:spcBef>
              <a:buFont typeface="Arial MT"/>
              <a:buChar char="•"/>
              <a:tabLst>
                <a:tab pos="180975" algn="l"/>
              </a:tabLst>
            </a:pPr>
            <a:r>
              <a:rPr sz="1950" spc="-4" dirty="0">
                <a:latin typeface="Calibri"/>
                <a:cs typeface="Calibri"/>
              </a:rPr>
              <a:t>El</a:t>
            </a:r>
            <a:r>
              <a:rPr sz="1950" dirty="0">
                <a:latin typeface="Calibri"/>
                <a:cs typeface="Calibri"/>
              </a:rPr>
              <a:t> </a:t>
            </a:r>
            <a:r>
              <a:rPr sz="1950" spc="-8" dirty="0">
                <a:latin typeface="Calibri"/>
                <a:cs typeface="Calibri"/>
              </a:rPr>
              <a:t>valor</a:t>
            </a:r>
            <a:r>
              <a:rPr sz="1950" spc="15" dirty="0">
                <a:latin typeface="Calibri"/>
                <a:cs typeface="Calibri"/>
              </a:rPr>
              <a:t> </a:t>
            </a:r>
            <a:r>
              <a:rPr sz="1950" spc="-4" dirty="0">
                <a:latin typeface="Calibri"/>
                <a:cs typeface="Calibri"/>
              </a:rPr>
              <a:t>que</a:t>
            </a:r>
            <a:r>
              <a:rPr sz="1950" spc="-19" dirty="0">
                <a:latin typeface="Calibri"/>
                <a:cs typeface="Calibri"/>
              </a:rPr>
              <a:t> </a:t>
            </a:r>
            <a:r>
              <a:rPr sz="1950" spc="-4" dirty="0">
                <a:latin typeface="Calibri"/>
                <a:cs typeface="Calibri"/>
              </a:rPr>
              <a:t>tenía</a:t>
            </a:r>
            <a:r>
              <a:rPr sz="1950" spc="-11" dirty="0">
                <a:latin typeface="Calibri"/>
                <a:cs typeface="Calibri"/>
              </a:rPr>
              <a:t> </a:t>
            </a:r>
            <a:r>
              <a:rPr sz="1950" dirty="0">
                <a:latin typeface="Calibri"/>
                <a:cs typeface="Calibri"/>
              </a:rPr>
              <a:t>la</a:t>
            </a:r>
            <a:r>
              <a:rPr sz="1950" spc="4" dirty="0">
                <a:latin typeface="Calibri"/>
                <a:cs typeface="Calibri"/>
              </a:rPr>
              <a:t> </a:t>
            </a:r>
            <a:r>
              <a:rPr sz="1950" spc="-4" dirty="0">
                <a:latin typeface="Calibri"/>
                <a:cs typeface="Calibri"/>
              </a:rPr>
              <a:t>variable </a:t>
            </a:r>
            <a:r>
              <a:rPr sz="1950" spc="-8" dirty="0">
                <a:latin typeface="Calibri"/>
                <a:cs typeface="Calibri"/>
              </a:rPr>
              <a:t>previo</a:t>
            </a:r>
            <a:r>
              <a:rPr sz="1950" spc="-15" dirty="0">
                <a:latin typeface="Calibri"/>
                <a:cs typeface="Calibri"/>
              </a:rPr>
              <a:t> </a:t>
            </a:r>
            <a:r>
              <a:rPr sz="1950" dirty="0">
                <a:latin typeface="Calibri"/>
                <a:cs typeface="Calibri"/>
              </a:rPr>
              <a:t>a</a:t>
            </a:r>
            <a:r>
              <a:rPr sz="1950" spc="4" dirty="0">
                <a:latin typeface="Calibri"/>
                <a:cs typeface="Calibri"/>
              </a:rPr>
              <a:t> </a:t>
            </a:r>
            <a:r>
              <a:rPr sz="1950" dirty="0">
                <a:latin typeface="Calibri"/>
                <a:cs typeface="Calibri"/>
              </a:rPr>
              <a:t>la</a:t>
            </a:r>
            <a:r>
              <a:rPr sz="1950" spc="4" dirty="0">
                <a:latin typeface="Calibri"/>
                <a:cs typeface="Calibri"/>
              </a:rPr>
              <a:t> </a:t>
            </a:r>
            <a:r>
              <a:rPr sz="1950" spc="-4" dirty="0">
                <a:latin typeface="Calibri"/>
                <a:cs typeface="Calibri"/>
              </a:rPr>
              <a:t>asignación</a:t>
            </a:r>
            <a:r>
              <a:rPr sz="1950" spc="-11" dirty="0">
                <a:latin typeface="Calibri"/>
                <a:cs typeface="Calibri"/>
              </a:rPr>
              <a:t> </a:t>
            </a:r>
            <a:r>
              <a:rPr sz="1950" dirty="0">
                <a:latin typeface="Calibri"/>
                <a:cs typeface="Calibri"/>
              </a:rPr>
              <a:t>se</a:t>
            </a:r>
            <a:r>
              <a:rPr sz="1950" spc="-4" dirty="0">
                <a:latin typeface="Calibri"/>
                <a:cs typeface="Calibri"/>
              </a:rPr>
              <a:t> </a:t>
            </a:r>
            <a:r>
              <a:rPr sz="1950" spc="-8" dirty="0">
                <a:latin typeface="Calibri"/>
                <a:cs typeface="Calibri"/>
              </a:rPr>
              <a:t>pierde.</a:t>
            </a:r>
            <a:endParaRPr sz="1950">
              <a:latin typeface="Calibri"/>
              <a:cs typeface="Calibri"/>
            </a:endParaRPr>
          </a:p>
          <a:p>
            <a:pPr marL="180975" marR="220504" indent="-171450">
              <a:lnSpc>
                <a:spcPct val="70000"/>
              </a:lnSpc>
              <a:spcBef>
                <a:spcPts val="758"/>
              </a:spcBef>
              <a:buFont typeface="Arial MT"/>
              <a:buChar char="•"/>
              <a:tabLst>
                <a:tab pos="180975" algn="l"/>
              </a:tabLst>
            </a:pPr>
            <a:r>
              <a:rPr sz="1950" spc="-4" dirty="0">
                <a:latin typeface="Calibri"/>
                <a:cs typeface="Calibri"/>
              </a:rPr>
              <a:t>El </a:t>
            </a:r>
            <a:r>
              <a:rPr sz="1950" spc="-8" dirty="0">
                <a:latin typeface="Calibri"/>
                <a:cs typeface="Calibri"/>
              </a:rPr>
              <a:t>resultado </a:t>
            </a:r>
            <a:r>
              <a:rPr sz="1950" spc="-4" dirty="0">
                <a:latin typeface="Calibri"/>
                <a:cs typeface="Calibri"/>
              </a:rPr>
              <a:t>de </a:t>
            </a:r>
            <a:r>
              <a:rPr sz="1950" dirty="0">
                <a:latin typeface="Calibri"/>
                <a:cs typeface="Calibri"/>
              </a:rPr>
              <a:t>la </a:t>
            </a:r>
            <a:r>
              <a:rPr sz="1950" spc="-8" dirty="0">
                <a:latin typeface="Calibri"/>
                <a:cs typeface="Calibri"/>
              </a:rPr>
              <a:t>expresión </a:t>
            </a:r>
            <a:r>
              <a:rPr sz="1950" spc="-4" dirty="0">
                <a:latin typeface="Calibri"/>
                <a:cs typeface="Calibri"/>
              </a:rPr>
              <a:t>debe </a:t>
            </a:r>
            <a:r>
              <a:rPr sz="1950" dirty="0">
                <a:latin typeface="Calibri"/>
                <a:cs typeface="Calibri"/>
              </a:rPr>
              <a:t>ser </a:t>
            </a:r>
            <a:r>
              <a:rPr sz="1950" spc="-4" dirty="0">
                <a:latin typeface="Calibri"/>
                <a:cs typeface="Calibri"/>
              </a:rPr>
              <a:t>del </a:t>
            </a:r>
            <a:r>
              <a:rPr sz="1950" dirty="0">
                <a:latin typeface="Calibri"/>
                <a:cs typeface="Calibri"/>
              </a:rPr>
              <a:t>mismo tipo </a:t>
            </a:r>
            <a:r>
              <a:rPr sz="1950" spc="-4" dirty="0">
                <a:latin typeface="Calibri"/>
                <a:cs typeface="Calibri"/>
              </a:rPr>
              <a:t>que </a:t>
            </a:r>
            <a:r>
              <a:rPr sz="1950" dirty="0">
                <a:latin typeface="Calibri"/>
                <a:cs typeface="Calibri"/>
              </a:rPr>
              <a:t>el </a:t>
            </a:r>
            <a:r>
              <a:rPr sz="1950" spc="-4" dirty="0">
                <a:latin typeface="Calibri"/>
                <a:cs typeface="Calibri"/>
              </a:rPr>
              <a:t>de </a:t>
            </a:r>
            <a:r>
              <a:rPr sz="1950" dirty="0">
                <a:latin typeface="Calibri"/>
                <a:cs typeface="Calibri"/>
              </a:rPr>
              <a:t>la </a:t>
            </a:r>
            <a:r>
              <a:rPr sz="1950" spc="-4" dirty="0">
                <a:latin typeface="Calibri"/>
                <a:cs typeface="Calibri"/>
              </a:rPr>
              <a:t>variable </a:t>
            </a:r>
            <a:r>
              <a:rPr sz="1950" spc="-431" dirty="0">
                <a:latin typeface="Calibri"/>
                <a:cs typeface="Calibri"/>
              </a:rPr>
              <a:t> </a:t>
            </a:r>
            <a:r>
              <a:rPr sz="1950" spc="-4" dirty="0">
                <a:latin typeface="Calibri"/>
                <a:cs typeface="Calibri"/>
              </a:rPr>
              <a:t>que</a:t>
            </a:r>
            <a:r>
              <a:rPr sz="1950" spc="-23" dirty="0">
                <a:latin typeface="Calibri"/>
                <a:cs typeface="Calibri"/>
              </a:rPr>
              <a:t> </a:t>
            </a:r>
            <a:r>
              <a:rPr sz="1950" dirty="0">
                <a:latin typeface="Calibri"/>
                <a:cs typeface="Calibri"/>
              </a:rPr>
              <a:t>lo</a:t>
            </a:r>
            <a:r>
              <a:rPr sz="1950" spc="4" dirty="0">
                <a:latin typeface="Calibri"/>
                <a:cs typeface="Calibri"/>
              </a:rPr>
              <a:t> </a:t>
            </a:r>
            <a:r>
              <a:rPr sz="1950" spc="-8" dirty="0">
                <a:latin typeface="Calibri"/>
                <a:cs typeface="Calibri"/>
              </a:rPr>
              <a:t>recibe.</a:t>
            </a:r>
            <a:endParaRPr sz="1950">
              <a:latin typeface="Calibri"/>
              <a:cs typeface="Calibri"/>
            </a:endParaRPr>
          </a:p>
          <a:p>
            <a:pPr marL="180975" indent="-171450">
              <a:lnSpc>
                <a:spcPts val="1988"/>
              </a:lnSpc>
              <a:spcBef>
                <a:spcPts val="45"/>
              </a:spcBef>
              <a:buFont typeface="Arial MT"/>
              <a:buChar char="•"/>
              <a:tabLst>
                <a:tab pos="180975" algn="l"/>
              </a:tabLst>
            </a:pPr>
            <a:r>
              <a:rPr sz="1950" spc="-8" dirty="0">
                <a:latin typeface="Calibri"/>
                <a:cs typeface="Calibri"/>
              </a:rPr>
              <a:t>Existen</a:t>
            </a:r>
            <a:r>
              <a:rPr sz="1950" spc="-23" dirty="0">
                <a:latin typeface="Calibri"/>
                <a:cs typeface="Calibri"/>
              </a:rPr>
              <a:t> </a:t>
            </a:r>
            <a:r>
              <a:rPr sz="1950" spc="-8" dirty="0">
                <a:latin typeface="Calibri"/>
                <a:cs typeface="Calibri"/>
              </a:rPr>
              <a:t>otros</a:t>
            </a:r>
            <a:r>
              <a:rPr sz="1950" spc="8" dirty="0">
                <a:latin typeface="Calibri"/>
                <a:cs typeface="Calibri"/>
              </a:rPr>
              <a:t> </a:t>
            </a:r>
            <a:r>
              <a:rPr sz="1950" spc="-8" dirty="0">
                <a:latin typeface="Calibri"/>
                <a:cs typeface="Calibri"/>
              </a:rPr>
              <a:t>operadores </a:t>
            </a:r>
            <a:r>
              <a:rPr sz="1950" spc="-4" dirty="0">
                <a:latin typeface="Calibri"/>
                <a:cs typeface="Calibri"/>
              </a:rPr>
              <a:t>de asignación que simplifican</a:t>
            </a:r>
            <a:r>
              <a:rPr sz="1950" spc="-11" dirty="0">
                <a:latin typeface="Calibri"/>
                <a:cs typeface="Calibri"/>
              </a:rPr>
              <a:t> </a:t>
            </a:r>
            <a:r>
              <a:rPr sz="1950" spc="-8" dirty="0">
                <a:latin typeface="Calibri"/>
                <a:cs typeface="Calibri"/>
              </a:rPr>
              <a:t>operaciones:</a:t>
            </a:r>
            <a:r>
              <a:rPr sz="1950" spc="-11" dirty="0">
                <a:latin typeface="Calibri"/>
                <a:cs typeface="Calibri"/>
              </a:rPr>
              <a:t> </a:t>
            </a:r>
            <a:r>
              <a:rPr sz="1950" spc="-4" dirty="0">
                <a:latin typeface="Calibri"/>
                <a:cs typeface="Calibri"/>
              </a:rPr>
              <a:t>+=,</a:t>
            </a:r>
            <a:r>
              <a:rPr sz="1950" spc="19" dirty="0">
                <a:latin typeface="Calibri"/>
                <a:cs typeface="Calibri"/>
              </a:rPr>
              <a:t> </a:t>
            </a:r>
            <a:r>
              <a:rPr sz="1950" spc="-4" dirty="0">
                <a:latin typeface="Calibri"/>
                <a:cs typeface="Calibri"/>
              </a:rPr>
              <a:t>-=,</a:t>
            </a:r>
            <a:endParaRPr sz="1950">
              <a:latin typeface="Calibri"/>
              <a:cs typeface="Calibri"/>
            </a:endParaRPr>
          </a:p>
          <a:p>
            <a:pPr marL="180975">
              <a:lnSpc>
                <a:spcPts val="1988"/>
              </a:lnSpc>
            </a:pPr>
            <a:r>
              <a:rPr sz="1950" spc="-4" dirty="0">
                <a:latin typeface="Calibri"/>
                <a:cs typeface="Calibri"/>
              </a:rPr>
              <a:t>*=,</a:t>
            </a:r>
            <a:r>
              <a:rPr sz="1950" spc="-23" dirty="0">
                <a:latin typeface="Calibri"/>
                <a:cs typeface="Calibri"/>
              </a:rPr>
              <a:t> </a:t>
            </a:r>
            <a:r>
              <a:rPr sz="1950" spc="-4" dirty="0">
                <a:latin typeface="Calibri"/>
                <a:cs typeface="Calibri"/>
              </a:rPr>
              <a:t>/=.</a:t>
            </a:r>
            <a:endParaRPr sz="1950">
              <a:latin typeface="Calibri"/>
              <a:cs typeface="Calibri"/>
            </a:endParaRPr>
          </a:p>
        </p:txBody>
      </p:sp>
      <p:pic>
        <p:nvPicPr>
          <p:cNvPr id="5" name="object 5"/>
          <p:cNvPicPr/>
          <p:nvPr/>
        </p:nvPicPr>
        <p:blipFill>
          <a:blip r:embed="rId2" cstate="print"/>
          <a:stretch>
            <a:fillRect/>
          </a:stretch>
        </p:blipFill>
        <p:spPr>
          <a:xfrm>
            <a:off x="2753110" y="2209443"/>
            <a:ext cx="3095892" cy="762643"/>
          </a:xfrm>
          <a:prstGeom prst="rect">
            <a:avLst/>
          </a:prstGeom>
        </p:spPr>
      </p:pic>
      <p:pic>
        <p:nvPicPr>
          <p:cNvPr id="6" name="object 6"/>
          <p:cNvPicPr/>
          <p:nvPr/>
        </p:nvPicPr>
        <p:blipFill>
          <a:blip r:embed="rId3" cstate="print"/>
          <a:stretch>
            <a:fillRect/>
          </a:stretch>
        </p:blipFill>
        <p:spPr>
          <a:xfrm>
            <a:off x="2268659" y="4332087"/>
            <a:ext cx="4071670" cy="58509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28956" y="352850"/>
            <a:ext cx="8886090" cy="530754"/>
          </a:xfrm>
          <a:prstGeom prst="rect">
            <a:avLst/>
          </a:prstGeom>
        </p:spPr>
        <p:txBody>
          <a:bodyPr spcFirstLastPara="1" vert="horz" wrap="square" lIns="0" tIns="10001" rIns="0" bIns="0" rtlCol="0" anchor="t" anchorCtr="0">
            <a:spAutoFit/>
          </a:bodyPr>
          <a:lstStyle/>
          <a:p>
            <a:pPr marL="9525">
              <a:spcBef>
                <a:spcPts val="79"/>
              </a:spcBef>
            </a:pPr>
            <a:r>
              <a:rPr sz="3300" spc="-11" dirty="0"/>
              <a:t>Operadores</a:t>
            </a:r>
            <a:r>
              <a:rPr sz="3300" spc="-86" dirty="0"/>
              <a:t> </a:t>
            </a:r>
            <a:r>
              <a:rPr sz="3300" spc="-11" dirty="0"/>
              <a:t>incrementales</a:t>
            </a:r>
            <a:endParaRPr sz="3300" dirty="0"/>
          </a:p>
        </p:txBody>
      </p:sp>
      <p:sp>
        <p:nvSpPr>
          <p:cNvPr id="3" name="object 3"/>
          <p:cNvSpPr txBox="1"/>
          <p:nvPr/>
        </p:nvSpPr>
        <p:spPr>
          <a:xfrm>
            <a:off x="396985" y="1344834"/>
            <a:ext cx="7584281" cy="2804807"/>
          </a:xfrm>
          <a:prstGeom prst="rect">
            <a:avLst/>
          </a:prstGeom>
        </p:spPr>
        <p:txBody>
          <a:bodyPr vert="horz" wrap="square" lIns="0" tIns="44768" rIns="0" bIns="0" rtlCol="0">
            <a:spAutoFit/>
          </a:bodyPr>
          <a:lstStyle/>
          <a:p>
            <a:pPr marL="180499" marR="3810" indent="-171450">
              <a:lnSpc>
                <a:spcPts val="2273"/>
              </a:lnSpc>
              <a:spcBef>
                <a:spcPts val="353"/>
              </a:spcBef>
              <a:buFont typeface="Arial MT"/>
              <a:buChar char="•"/>
              <a:tabLst>
                <a:tab pos="180975" algn="l"/>
              </a:tabLst>
            </a:pPr>
            <a:r>
              <a:rPr sz="2100" spc="-4" dirty="0">
                <a:latin typeface="Calibri"/>
                <a:cs typeface="Calibri"/>
              </a:rPr>
              <a:t>Son</a:t>
            </a:r>
            <a:r>
              <a:rPr sz="2100" spc="8" dirty="0">
                <a:latin typeface="Calibri"/>
                <a:cs typeface="Calibri"/>
              </a:rPr>
              <a:t> </a:t>
            </a:r>
            <a:r>
              <a:rPr sz="2100" spc="-11" dirty="0">
                <a:latin typeface="Calibri"/>
                <a:cs typeface="Calibri"/>
              </a:rPr>
              <a:t>operadores</a:t>
            </a:r>
            <a:r>
              <a:rPr sz="2100" spc="23" dirty="0">
                <a:latin typeface="Calibri"/>
                <a:cs typeface="Calibri"/>
              </a:rPr>
              <a:t> </a:t>
            </a:r>
            <a:r>
              <a:rPr sz="2100" spc="-8" dirty="0">
                <a:latin typeface="Calibri"/>
                <a:cs typeface="Calibri"/>
              </a:rPr>
              <a:t>unarios</a:t>
            </a:r>
            <a:r>
              <a:rPr sz="2100" spc="23" dirty="0">
                <a:latin typeface="Calibri"/>
                <a:cs typeface="Calibri"/>
              </a:rPr>
              <a:t> </a:t>
            </a:r>
            <a:r>
              <a:rPr sz="2100" spc="-8" dirty="0">
                <a:latin typeface="Calibri"/>
                <a:cs typeface="Calibri"/>
              </a:rPr>
              <a:t>que</a:t>
            </a:r>
            <a:r>
              <a:rPr sz="2100" spc="23" dirty="0">
                <a:latin typeface="Calibri"/>
                <a:cs typeface="Calibri"/>
              </a:rPr>
              <a:t> </a:t>
            </a:r>
            <a:r>
              <a:rPr sz="2100" spc="-11" dirty="0">
                <a:latin typeface="Calibri"/>
                <a:cs typeface="Calibri"/>
              </a:rPr>
              <a:t>incrementan</a:t>
            </a:r>
            <a:r>
              <a:rPr sz="2100" spc="19" dirty="0">
                <a:latin typeface="Calibri"/>
                <a:cs typeface="Calibri"/>
              </a:rPr>
              <a:t> </a:t>
            </a:r>
            <a:r>
              <a:rPr sz="2100" dirty="0">
                <a:latin typeface="Calibri"/>
                <a:cs typeface="Calibri"/>
              </a:rPr>
              <a:t>(++)</a:t>
            </a:r>
            <a:r>
              <a:rPr sz="2100" spc="11" dirty="0">
                <a:latin typeface="Calibri"/>
                <a:cs typeface="Calibri"/>
              </a:rPr>
              <a:t> </a:t>
            </a:r>
            <a:r>
              <a:rPr sz="2100" spc="-4" dirty="0">
                <a:latin typeface="Calibri"/>
                <a:cs typeface="Calibri"/>
              </a:rPr>
              <a:t>o</a:t>
            </a:r>
            <a:r>
              <a:rPr sz="2100" spc="4" dirty="0">
                <a:latin typeface="Calibri"/>
                <a:cs typeface="Calibri"/>
              </a:rPr>
              <a:t> </a:t>
            </a:r>
            <a:r>
              <a:rPr sz="2100" spc="-11" dirty="0">
                <a:latin typeface="Calibri"/>
                <a:cs typeface="Calibri"/>
              </a:rPr>
              <a:t>decrementan</a:t>
            </a:r>
            <a:r>
              <a:rPr sz="2100" spc="19" dirty="0">
                <a:latin typeface="Calibri"/>
                <a:cs typeface="Calibri"/>
              </a:rPr>
              <a:t> </a:t>
            </a:r>
            <a:r>
              <a:rPr sz="2100" spc="-4" dirty="0">
                <a:latin typeface="Calibri"/>
                <a:cs typeface="Calibri"/>
              </a:rPr>
              <a:t>(--)</a:t>
            </a:r>
            <a:r>
              <a:rPr sz="2100" spc="26" dirty="0">
                <a:latin typeface="Calibri"/>
                <a:cs typeface="Calibri"/>
              </a:rPr>
              <a:t> </a:t>
            </a:r>
            <a:r>
              <a:rPr sz="2100" spc="-4" dirty="0">
                <a:latin typeface="Calibri"/>
                <a:cs typeface="Calibri"/>
              </a:rPr>
              <a:t>en </a:t>
            </a:r>
            <a:r>
              <a:rPr sz="2100" spc="-465" dirty="0">
                <a:latin typeface="Calibri"/>
                <a:cs typeface="Calibri"/>
              </a:rPr>
              <a:t> </a:t>
            </a:r>
            <a:r>
              <a:rPr sz="2100" spc="-8" dirty="0">
                <a:latin typeface="Calibri"/>
                <a:cs typeface="Calibri"/>
              </a:rPr>
              <a:t>una</a:t>
            </a:r>
            <a:r>
              <a:rPr sz="2100" spc="11" dirty="0">
                <a:latin typeface="Calibri"/>
                <a:cs typeface="Calibri"/>
              </a:rPr>
              <a:t> </a:t>
            </a:r>
            <a:r>
              <a:rPr sz="2100" spc="-8" dirty="0">
                <a:latin typeface="Calibri"/>
                <a:cs typeface="Calibri"/>
              </a:rPr>
              <a:t>unidad</a:t>
            </a:r>
            <a:r>
              <a:rPr sz="2100" spc="34" dirty="0">
                <a:latin typeface="Calibri"/>
                <a:cs typeface="Calibri"/>
              </a:rPr>
              <a:t> </a:t>
            </a:r>
            <a:r>
              <a:rPr sz="2100" spc="-4" dirty="0">
                <a:latin typeface="Calibri"/>
                <a:cs typeface="Calibri"/>
              </a:rPr>
              <a:t>el</a:t>
            </a:r>
            <a:r>
              <a:rPr sz="2100" spc="-8" dirty="0">
                <a:latin typeface="Calibri"/>
                <a:cs typeface="Calibri"/>
              </a:rPr>
              <a:t> </a:t>
            </a:r>
            <a:r>
              <a:rPr sz="2100" spc="-11" dirty="0">
                <a:latin typeface="Calibri"/>
                <a:cs typeface="Calibri"/>
              </a:rPr>
              <a:t>valor </a:t>
            </a:r>
            <a:r>
              <a:rPr sz="2100" spc="-4" dirty="0">
                <a:latin typeface="Calibri"/>
                <a:cs typeface="Calibri"/>
              </a:rPr>
              <a:t>de</a:t>
            </a:r>
            <a:r>
              <a:rPr sz="2100" spc="11" dirty="0">
                <a:latin typeface="Calibri"/>
                <a:cs typeface="Calibri"/>
              </a:rPr>
              <a:t> </a:t>
            </a:r>
            <a:r>
              <a:rPr sz="2100" spc="-8" dirty="0">
                <a:latin typeface="Calibri"/>
                <a:cs typeface="Calibri"/>
              </a:rPr>
              <a:t>la</a:t>
            </a:r>
            <a:r>
              <a:rPr sz="2100" spc="4" dirty="0">
                <a:latin typeface="Calibri"/>
                <a:cs typeface="Calibri"/>
              </a:rPr>
              <a:t> </a:t>
            </a:r>
            <a:r>
              <a:rPr sz="2100" spc="-11" dirty="0">
                <a:latin typeface="Calibri"/>
                <a:cs typeface="Calibri"/>
              </a:rPr>
              <a:t>variable</a:t>
            </a:r>
            <a:r>
              <a:rPr sz="2100" dirty="0">
                <a:latin typeface="Calibri"/>
                <a:cs typeface="Calibri"/>
              </a:rPr>
              <a:t> </a:t>
            </a:r>
            <a:r>
              <a:rPr sz="2100" spc="-8" dirty="0">
                <a:latin typeface="Calibri"/>
                <a:cs typeface="Calibri"/>
              </a:rPr>
              <a:t>que</a:t>
            </a:r>
            <a:r>
              <a:rPr sz="2100" spc="11" dirty="0">
                <a:latin typeface="Calibri"/>
                <a:cs typeface="Calibri"/>
              </a:rPr>
              <a:t> </a:t>
            </a:r>
            <a:r>
              <a:rPr sz="2100" spc="-15" dirty="0">
                <a:latin typeface="Calibri"/>
                <a:cs typeface="Calibri"/>
              </a:rPr>
              <a:t>afectan.</a:t>
            </a:r>
            <a:endParaRPr sz="2100">
              <a:latin typeface="Calibri"/>
              <a:cs typeface="Calibri"/>
            </a:endParaRPr>
          </a:p>
          <a:p>
            <a:pPr marL="180975" indent="-171450">
              <a:spcBef>
                <a:spcPts val="465"/>
              </a:spcBef>
              <a:buFont typeface="Arial MT"/>
              <a:buChar char="•"/>
              <a:tabLst>
                <a:tab pos="180975" algn="l"/>
              </a:tabLst>
            </a:pPr>
            <a:r>
              <a:rPr sz="2100" spc="-4" dirty="0">
                <a:latin typeface="Calibri"/>
                <a:cs typeface="Calibri"/>
              </a:rPr>
              <a:t>Pueden</a:t>
            </a:r>
            <a:r>
              <a:rPr sz="2100" spc="23" dirty="0">
                <a:latin typeface="Calibri"/>
                <a:cs typeface="Calibri"/>
              </a:rPr>
              <a:t> </a:t>
            </a:r>
            <a:r>
              <a:rPr sz="2100" spc="-8" dirty="0">
                <a:latin typeface="Calibri"/>
                <a:cs typeface="Calibri"/>
              </a:rPr>
              <a:t>ir</a:t>
            </a:r>
            <a:r>
              <a:rPr sz="2100" dirty="0">
                <a:latin typeface="Calibri"/>
                <a:cs typeface="Calibri"/>
              </a:rPr>
              <a:t> </a:t>
            </a:r>
            <a:r>
              <a:rPr sz="2100" spc="-11" dirty="0">
                <a:latin typeface="Calibri"/>
                <a:cs typeface="Calibri"/>
              </a:rPr>
              <a:t>antes</a:t>
            </a:r>
            <a:r>
              <a:rPr sz="2100" spc="8" dirty="0">
                <a:latin typeface="Calibri"/>
                <a:cs typeface="Calibri"/>
              </a:rPr>
              <a:t> </a:t>
            </a:r>
            <a:r>
              <a:rPr sz="2100" spc="-4" dirty="0">
                <a:latin typeface="Calibri"/>
                <a:cs typeface="Calibri"/>
              </a:rPr>
              <a:t>de</a:t>
            </a:r>
            <a:r>
              <a:rPr sz="2100" spc="4" dirty="0">
                <a:latin typeface="Calibri"/>
                <a:cs typeface="Calibri"/>
              </a:rPr>
              <a:t> </a:t>
            </a:r>
            <a:r>
              <a:rPr sz="2100" spc="-8" dirty="0">
                <a:latin typeface="Calibri"/>
                <a:cs typeface="Calibri"/>
              </a:rPr>
              <a:t>la</a:t>
            </a:r>
            <a:r>
              <a:rPr sz="2100" spc="4" dirty="0">
                <a:latin typeface="Calibri"/>
                <a:cs typeface="Calibri"/>
              </a:rPr>
              <a:t> </a:t>
            </a:r>
            <a:r>
              <a:rPr sz="2100" spc="-11" dirty="0">
                <a:latin typeface="Calibri"/>
                <a:cs typeface="Calibri"/>
              </a:rPr>
              <a:t>variable</a:t>
            </a:r>
            <a:r>
              <a:rPr sz="2100" spc="4" dirty="0">
                <a:latin typeface="Calibri"/>
                <a:cs typeface="Calibri"/>
              </a:rPr>
              <a:t> </a:t>
            </a:r>
            <a:r>
              <a:rPr sz="2100" dirty="0">
                <a:latin typeface="Calibri"/>
                <a:cs typeface="Calibri"/>
              </a:rPr>
              <a:t>(</a:t>
            </a:r>
            <a:r>
              <a:rPr sz="2100" i="1" dirty="0">
                <a:latin typeface="Calibri"/>
                <a:cs typeface="Calibri"/>
              </a:rPr>
              <a:t>pre</a:t>
            </a:r>
            <a:r>
              <a:rPr sz="2100" dirty="0">
                <a:latin typeface="Calibri"/>
                <a:cs typeface="Calibri"/>
              </a:rPr>
              <a:t>)</a:t>
            </a:r>
            <a:r>
              <a:rPr sz="2100" spc="4" dirty="0">
                <a:latin typeface="Calibri"/>
                <a:cs typeface="Calibri"/>
              </a:rPr>
              <a:t> </a:t>
            </a:r>
            <a:r>
              <a:rPr sz="2100" spc="-4" dirty="0">
                <a:latin typeface="Calibri"/>
                <a:cs typeface="Calibri"/>
              </a:rPr>
              <a:t>o</a:t>
            </a:r>
            <a:r>
              <a:rPr sz="2100" spc="4" dirty="0">
                <a:latin typeface="Calibri"/>
                <a:cs typeface="Calibri"/>
              </a:rPr>
              <a:t> </a:t>
            </a:r>
            <a:r>
              <a:rPr sz="2100" spc="-4" dirty="0">
                <a:latin typeface="Calibri"/>
                <a:cs typeface="Calibri"/>
              </a:rPr>
              <a:t>después</a:t>
            </a:r>
            <a:r>
              <a:rPr sz="2100" spc="38" dirty="0">
                <a:latin typeface="Calibri"/>
                <a:cs typeface="Calibri"/>
              </a:rPr>
              <a:t> </a:t>
            </a:r>
            <a:r>
              <a:rPr sz="2100" spc="-4" dirty="0">
                <a:latin typeface="Calibri"/>
                <a:cs typeface="Calibri"/>
              </a:rPr>
              <a:t>de</a:t>
            </a:r>
            <a:r>
              <a:rPr sz="2100" dirty="0">
                <a:latin typeface="Calibri"/>
                <a:cs typeface="Calibri"/>
              </a:rPr>
              <a:t> </a:t>
            </a:r>
            <a:r>
              <a:rPr sz="2100" spc="-8" dirty="0">
                <a:latin typeface="Calibri"/>
                <a:cs typeface="Calibri"/>
              </a:rPr>
              <a:t>la</a:t>
            </a:r>
            <a:r>
              <a:rPr sz="2100" spc="8" dirty="0">
                <a:latin typeface="Calibri"/>
                <a:cs typeface="Calibri"/>
              </a:rPr>
              <a:t> </a:t>
            </a:r>
            <a:r>
              <a:rPr sz="2100" spc="-11" dirty="0">
                <a:latin typeface="Calibri"/>
                <a:cs typeface="Calibri"/>
              </a:rPr>
              <a:t>variable</a:t>
            </a:r>
            <a:r>
              <a:rPr sz="2100" dirty="0">
                <a:latin typeface="Calibri"/>
                <a:cs typeface="Calibri"/>
              </a:rPr>
              <a:t> </a:t>
            </a:r>
            <a:r>
              <a:rPr sz="2100" spc="-4" dirty="0">
                <a:latin typeface="Calibri"/>
                <a:cs typeface="Calibri"/>
              </a:rPr>
              <a:t>(</a:t>
            </a:r>
            <a:r>
              <a:rPr sz="2100" i="1" spc="-4" dirty="0">
                <a:latin typeface="Calibri"/>
                <a:cs typeface="Calibri"/>
              </a:rPr>
              <a:t>post</a:t>
            </a:r>
            <a:r>
              <a:rPr sz="2100" spc="-4" dirty="0">
                <a:latin typeface="Calibri"/>
                <a:cs typeface="Calibri"/>
              </a:rPr>
              <a:t>).</a:t>
            </a:r>
            <a:endParaRPr sz="2100">
              <a:latin typeface="Calibri"/>
              <a:cs typeface="Calibri"/>
            </a:endParaRPr>
          </a:p>
          <a:p>
            <a:pPr marL="352425" marR="2594134" lvl="1">
              <a:lnSpc>
                <a:spcPct val="107500"/>
              </a:lnSpc>
              <a:spcBef>
                <a:spcPts val="11"/>
              </a:spcBef>
              <a:buFont typeface="Arial MT"/>
              <a:buChar char="•"/>
              <a:tabLst>
                <a:tab pos="523875" algn="l"/>
              </a:tabLst>
            </a:pPr>
            <a:r>
              <a:rPr sz="1800" u="heavy" spc="-11" dirty="0">
                <a:uFill>
                  <a:solidFill>
                    <a:srgbClr val="000000"/>
                  </a:solidFill>
                </a:uFill>
                <a:latin typeface="Calibri"/>
                <a:cs typeface="Calibri"/>
              </a:rPr>
              <a:t>Preincremento</a:t>
            </a:r>
            <a:r>
              <a:rPr sz="1800" spc="-11" dirty="0">
                <a:latin typeface="Calibri"/>
                <a:cs typeface="Calibri"/>
              </a:rPr>
              <a:t>, </a:t>
            </a:r>
            <a:r>
              <a:rPr sz="1800" u="heavy" spc="-8" dirty="0">
                <a:uFill>
                  <a:solidFill>
                    <a:srgbClr val="000000"/>
                  </a:solidFill>
                </a:uFill>
                <a:latin typeface="Calibri"/>
                <a:cs typeface="Calibri"/>
              </a:rPr>
              <a:t>Predecremento</a:t>
            </a:r>
            <a:r>
              <a:rPr sz="1800" spc="-8" dirty="0">
                <a:latin typeface="Calibri"/>
                <a:cs typeface="Calibri"/>
              </a:rPr>
              <a:t>: </a:t>
            </a:r>
            <a:r>
              <a:rPr sz="1800" dirty="0">
                <a:latin typeface="Calibri"/>
                <a:cs typeface="Calibri"/>
              </a:rPr>
              <a:t>la </a:t>
            </a:r>
            <a:r>
              <a:rPr sz="1800" spc="-8" dirty="0">
                <a:latin typeface="Calibri"/>
                <a:cs typeface="Calibri"/>
              </a:rPr>
              <a:t>operación </a:t>
            </a:r>
            <a:r>
              <a:rPr sz="1800" spc="-4" dirty="0">
                <a:latin typeface="Calibri"/>
                <a:cs typeface="Calibri"/>
              </a:rPr>
              <a:t>de </a:t>
            </a:r>
            <a:r>
              <a:rPr sz="1800" spc="-398" dirty="0">
                <a:latin typeface="Calibri"/>
                <a:cs typeface="Calibri"/>
              </a:rPr>
              <a:t> </a:t>
            </a:r>
            <a:r>
              <a:rPr sz="1800" spc="-8" dirty="0">
                <a:latin typeface="Calibri"/>
                <a:cs typeface="Calibri"/>
              </a:rPr>
              <a:t>incremento/decremento </a:t>
            </a:r>
            <a:r>
              <a:rPr sz="1800" spc="-4" dirty="0">
                <a:latin typeface="Calibri"/>
                <a:cs typeface="Calibri"/>
              </a:rPr>
              <a:t>se </a:t>
            </a:r>
            <a:r>
              <a:rPr sz="1800" spc="-8" dirty="0">
                <a:latin typeface="Calibri"/>
                <a:cs typeface="Calibri"/>
              </a:rPr>
              <a:t>lleva </a:t>
            </a:r>
            <a:r>
              <a:rPr sz="1800" dirty="0">
                <a:latin typeface="Calibri"/>
                <a:cs typeface="Calibri"/>
              </a:rPr>
              <a:t>a </a:t>
            </a:r>
            <a:r>
              <a:rPr sz="1800" spc="-8" dirty="0">
                <a:latin typeface="Calibri"/>
                <a:cs typeface="Calibri"/>
              </a:rPr>
              <a:t>cabo antes </a:t>
            </a:r>
            <a:r>
              <a:rPr sz="1800" spc="-4" dirty="0">
                <a:latin typeface="Calibri"/>
                <a:cs typeface="Calibri"/>
              </a:rPr>
              <a:t>de </a:t>
            </a:r>
            <a:r>
              <a:rPr sz="1800" dirty="0">
                <a:latin typeface="Calibri"/>
                <a:cs typeface="Calibri"/>
              </a:rPr>
              <a:t> </a:t>
            </a:r>
            <a:r>
              <a:rPr sz="1800" spc="-8" dirty="0">
                <a:latin typeface="Calibri"/>
                <a:cs typeface="Calibri"/>
              </a:rPr>
              <a:t>utilizar</a:t>
            </a:r>
            <a:r>
              <a:rPr sz="1800" spc="-15" dirty="0">
                <a:latin typeface="Calibri"/>
                <a:cs typeface="Calibri"/>
              </a:rPr>
              <a:t> </a:t>
            </a:r>
            <a:r>
              <a:rPr sz="1800" dirty="0">
                <a:latin typeface="Calibri"/>
                <a:cs typeface="Calibri"/>
              </a:rPr>
              <a:t>la</a:t>
            </a:r>
            <a:r>
              <a:rPr sz="1800" spc="-11" dirty="0">
                <a:latin typeface="Calibri"/>
                <a:cs typeface="Calibri"/>
              </a:rPr>
              <a:t> </a:t>
            </a:r>
            <a:r>
              <a:rPr sz="1800" spc="-4" dirty="0">
                <a:latin typeface="Calibri"/>
                <a:cs typeface="Calibri"/>
              </a:rPr>
              <a:t>variable, </a:t>
            </a:r>
            <a:r>
              <a:rPr sz="1800" dirty="0">
                <a:latin typeface="Calibri"/>
                <a:cs typeface="Calibri"/>
              </a:rPr>
              <a:t>y</a:t>
            </a:r>
            <a:r>
              <a:rPr sz="1800" spc="-8" dirty="0">
                <a:latin typeface="Calibri"/>
                <a:cs typeface="Calibri"/>
              </a:rPr>
              <a:t> </a:t>
            </a:r>
            <a:r>
              <a:rPr sz="1800" spc="-4" dirty="0">
                <a:latin typeface="Calibri"/>
                <a:cs typeface="Calibri"/>
              </a:rPr>
              <a:t>luego</a:t>
            </a:r>
            <a:r>
              <a:rPr sz="1800" spc="-8" dirty="0">
                <a:latin typeface="Calibri"/>
                <a:cs typeface="Calibri"/>
              </a:rPr>
              <a:t> </a:t>
            </a:r>
            <a:r>
              <a:rPr sz="1800" spc="-4" dirty="0">
                <a:latin typeface="Calibri"/>
                <a:cs typeface="Calibri"/>
              </a:rPr>
              <a:t>se</a:t>
            </a:r>
            <a:r>
              <a:rPr sz="1800" dirty="0">
                <a:latin typeface="Calibri"/>
                <a:cs typeface="Calibri"/>
              </a:rPr>
              <a:t> </a:t>
            </a:r>
            <a:r>
              <a:rPr sz="1800" spc="-8" dirty="0">
                <a:latin typeface="Calibri"/>
                <a:cs typeface="Calibri"/>
              </a:rPr>
              <a:t>utiliza.</a:t>
            </a:r>
            <a:endParaRPr sz="1800">
              <a:latin typeface="Calibri"/>
              <a:cs typeface="Calibri"/>
            </a:endParaRPr>
          </a:p>
          <a:p>
            <a:pPr marL="352425" marR="2332196" lvl="1">
              <a:lnSpc>
                <a:spcPts val="2325"/>
              </a:lnSpc>
              <a:spcBef>
                <a:spcPts val="60"/>
              </a:spcBef>
              <a:buFont typeface="Arial MT"/>
              <a:buChar char="•"/>
              <a:tabLst>
                <a:tab pos="523875" algn="l"/>
              </a:tabLst>
            </a:pPr>
            <a:r>
              <a:rPr sz="1800" u="heavy" spc="-15" dirty="0">
                <a:uFill>
                  <a:solidFill>
                    <a:srgbClr val="000000"/>
                  </a:solidFill>
                </a:uFill>
                <a:latin typeface="Calibri"/>
                <a:cs typeface="Calibri"/>
              </a:rPr>
              <a:t>Postincremento</a:t>
            </a:r>
            <a:r>
              <a:rPr sz="1800" spc="-15" dirty="0">
                <a:latin typeface="Calibri"/>
                <a:cs typeface="Calibri"/>
              </a:rPr>
              <a:t>,</a:t>
            </a:r>
            <a:r>
              <a:rPr sz="1800" spc="-8" dirty="0">
                <a:latin typeface="Calibri"/>
                <a:cs typeface="Calibri"/>
              </a:rPr>
              <a:t> </a:t>
            </a:r>
            <a:r>
              <a:rPr sz="1800" u="heavy" spc="-11" dirty="0">
                <a:uFill>
                  <a:solidFill>
                    <a:srgbClr val="000000"/>
                  </a:solidFill>
                </a:uFill>
                <a:latin typeface="Calibri"/>
                <a:cs typeface="Calibri"/>
              </a:rPr>
              <a:t>Postdescremento</a:t>
            </a:r>
            <a:r>
              <a:rPr sz="1800" spc="-11" dirty="0">
                <a:latin typeface="Calibri"/>
                <a:cs typeface="Calibri"/>
              </a:rPr>
              <a:t>: </a:t>
            </a:r>
            <a:r>
              <a:rPr sz="1800" dirty="0">
                <a:latin typeface="Calibri"/>
                <a:cs typeface="Calibri"/>
              </a:rPr>
              <a:t>la </a:t>
            </a:r>
            <a:r>
              <a:rPr sz="1800" spc="-8" dirty="0">
                <a:latin typeface="Calibri"/>
                <a:cs typeface="Calibri"/>
              </a:rPr>
              <a:t>operación </a:t>
            </a:r>
            <a:r>
              <a:rPr sz="1800" spc="-4" dirty="0">
                <a:latin typeface="Calibri"/>
                <a:cs typeface="Calibri"/>
              </a:rPr>
              <a:t>de </a:t>
            </a:r>
            <a:r>
              <a:rPr sz="1800" spc="-394" dirty="0">
                <a:latin typeface="Calibri"/>
                <a:cs typeface="Calibri"/>
              </a:rPr>
              <a:t> </a:t>
            </a:r>
            <a:r>
              <a:rPr sz="1800" spc="-8" dirty="0">
                <a:latin typeface="Calibri"/>
                <a:cs typeface="Calibri"/>
              </a:rPr>
              <a:t>incremento/decremento </a:t>
            </a:r>
            <a:r>
              <a:rPr sz="1800" spc="-4" dirty="0">
                <a:latin typeface="Calibri"/>
                <a:cs typeface="Calibri"/>
              </a:rPr>
              <a:t>se </a:t>
            </a:r>
            <a:r>
              <a:rPr sz="1800" spc="-8" dirty="0">
                <a:latin typeface="Calibri"/>
                <a:cs typeface="Calibri"/>
              </a:rPr>
              <a:t>lleva </a:t>
            </a:r>
            <a:r>
              <a:rPr sz="1800" dirty="0">
                <a:latin typeface="Calibri"/>
                <a:cs typeface="Calibri"/>
              </a:rPr>
              <a:t>a </a:t>
            </a:r>
            <a:r>
              <a:rPr sz="1800" spc="-8" dirty="0">
                <a:latin typeface="Calibri"/>
                <a:cs typeface="Calibri"/>
              </a:rPr>
              <a:t>cabo </a:t>
            </a:r>
            <a:r>
              <a:rPr sz="1800" spc="-4" dirty="0">
                <a:latin typeface="Calibri"/>
                <a:cs typeface="Calibri"/>
              </a:rPr>
              <a:t>después de </a:t>
            </a:r>
            <a:r>
              <a:rPr sz="1800" dirty="0">
                <a:latin typeface="Calibri"/>
                <a:cs typeface="Calibri"/>
              </a:rPr>
              <a:t> </a:t>
            </a:r>
            <a:r>
              <a:rPr sz="1800" spc="-8" dirty="0">
                <a:latin typeface="Calibri"/>
                <a:cs typeface="Calibri"/>
              </a:rPr>
              <a:t>utilizar</a:t>
            </a:r>
            <a:r>
              <a:rPr sz="1800" spc="-15" dirty="0">
                <a:latin typeface="Calibri"/>
                <a:cs typeface="Calibri"/>
              </a:rPr>
              <a:t> </a:t>
            </a:r>
            <a:r>
              <a:rPr sz="1800" dirty="0">
                <a:latin typeface="Calibri"/>
                <a:cs typeface="Calibri"/>
              </a:rPr>
              <a:t>la</a:t>
            </a:r>
            <a:r>
              <a:rPr sz="1800" spc="-11" dirty="0">
                <a:latin typeface="Calibri"/>
                <a:cs typeface="Calibri"/>
              </a:rPr>
              <a:t> </a:t>
            </a:r>
            <a:r>
              <a:rPr sz="1800" spc="-4" dirty="0">
                <a:latin typeface="Calibri"/>
                <a:cs typeface="Calibri"/>
              </a:rPr>
              <a:t>variable, </a:t>
            </a:r>
            <a:r>
              <a:rPr sz="1800" dirty="0">
                <a:latin typeface="Calibri"/>
                <a:cs typeface="Calibri"/>
              </a:rPr>
              <a:t>y</a:t>
            </a:r>
            <a:r>
              <a:rPr sz="1800" spc="-8" dirty="0">
                <a:latin typeface="Calibri"/>
                <a:cs typeface="Calibri"/>
              </a:rPr>
              <a:t> </a:t>
            </a:r>
            <a:r>
              <a:rPr sz="1800" spc="-4" dirty="0">
                <a:latin typeface="Calibri"/>
                <a:cs typeface="Calibri"/>
              </a:rPr>
              <a:t>luego</a:t>
            </a:r>
            <a:r>
              <a:rPr sz="1800" spc="-8" dirty="0">
                <a:latin typeface="Calibri"/>
                <a:cs typeface="Calibri"/>
              </a:rPr>
              <a:t> </a:t>
            </a:r>
            <a:r>
              <a:rPr sz="1800" spc="-4" dirty="0">
                <a:latin typeface="Calibri"/>
                <a:cs typeface="Calibri"/>
              </a:rPr>
              <a:t>se</a:t>
            </a:r>
            <a:r>
              <a:rPr sz="1800" dirty="0">
                <a:latin typeface="Calibri"/>
                <a:cs typeface="Calibri"/>
              </a:rPr>
              <a:t> </a:t>
            </a:r>
            <a:r>
              <a:rPr sz="1800" spc="-8" dirty="0">
                <a:latin typeface="Calibri"/>
                <a:cs typeface="Calibri"/>
              </a:rPr>
              <a:t>utiliza.</a:t>
            </a:r>
            <a:endParaRPr sz="1800">
              <a:latin typeface="Calibri"/>
              <a:cs typeface="Calibri"/>
            </a:endParaRPr>
          </a:p>
        </p:txBody>
      </p:sp>
      <p:pic>
        <p:nvPicPr>
          <p:cNvPr id="4" name="object 4"/>
          <p:cNvPicPr/>
          <p:nvPr/>
        </p:nvPicPr>
        <p:blipFill>
          <a:blip r:embed="rId2" cstate="print"/>
          <a:stretch>
            <a:fillRect/>
          </a:stretch>
        </p:blipFill>
        <p:spPr>
          <a:xfrm>
            <a:off x="5762226" y="2446407"/>
            <a:ext cx="2461560" cy="24385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CÓMO SE ESTRUCTURA EL CURSO</a:t>
            </a:r>
            <a:endParaRPr dirty="0"/>
          </a:p>
        </p:txBody>
      </p:sp>
      <p:pic>
        <p:nvPicPr>
          <p:cNvPr id="3" name="Imagen 2">
            <a:extLst>
              <a:ext uri="{FF2B5EF4-FFF2-40B4-BE49-F238E27FC236}">
                <a16:creationId xmlns:a16="http://schemas.microsoft.com/office/drawing/2014/main" id="{B83FE6CA-A675-A843-867C-57C4F8DA17D0}"/>
              </a:ext>
            </a:extLst>
          </p:cNvPr>
          <p:cNvPicPr>
            <a:picLocks noChangeAspect="1"/>
          </p:cNvPicPr>
          <p:nvPr/>
        </p:nvPicPr>
        <p:blipFill>
          <a:blip r:embed="rId3"/>
          <a:stretch>
            <a:fillRect/>
          </a:stretch>
        </p:blipFill>
        <p:spPr>
          <a:xfrm>
            <a:off x="1379848" y="972976"/>
            <a:ext cx="6384303" cy="402279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11" dirty="0"/>
              <a:t>Operadores</a:t>
            </a:r>
            <a:r>
              <a:rPr sz="3300" spc="-71" dirty="0"/>
              <a:t> </a:t>
            </a:r>
            <a:r>
              <a:rPr sz="3300" spc="-8" dirty="0"/>
              <a:t>relacionales</a:t>
            </a:r>
            <a:endParaRPr sz="3300"/>
          </a:p>
        </p:txBody>
      </p:sp>
      <p:sp>
        <p:nvSpPr>
          <p:cNvPr id="3" name="object 3"/>
          <p:cNvSpPr txBox="1"/>
          <p:nvPr/>
        </p:nvSpPr>
        <p:spPr>
          <a:xfrm>
            <a:off x="687704" y="1344835"/>
            <a:ext cx="7637145" cy="1022396"/>
          </a:xfrm>
          <a:prstGeom prst="rect">
            <a:avLst/>
          </a:prstGeom>
        </p:spPr>
        <p:txBody>
          <a:bodyPr vert="horz" wrap="square" lIns="0" tIns="44768" rIns="0" bIns="0" rtlCol="0">
            <a:spAutoFit/>
          </a:bodyPr>
          <a:lstStyle/>
          <a:p>
            <a:pPr marL="180975" marR="3810" indent="-171450">
              <a:lnSpc>
                <a:spcPts val="2273"/>
              </a:lnSpc>
              <a:spcBef>
                <a:spcPts val="353"/>
              </a:spcBef>
              <a:buFont typeface="Arial MT"/>
              <a:buChar char="•"/>
              <a:tabLst>
                <a:tab pos="180975" algn="l"/>
              </a:tabLst>
            </a:pPr>
            <a:r>
              <a:rPr sz="2100" spc="-15" dirty="0">
                <a:latin typeface="Calibri"/>
                <a:cs typeface="Calibri"/>
              </a:rPr>
              <a:t>Permiten</a:t>
            </a:r>
            <a:r>
              <a:rPr sz="2100" spc="11" dirty="0">
                <a:latin typeface="Calibri"/>
                <a:cs typeface="Calibri"/>
              </a:rPr>
              <a:t> </a:t>
            </a:r>
            <a:r>
              <a:rPr sz="2100" spc="-4" dirty="0">
                <a:latin typeface="Calibri"/>
                <a:cs typeface="Calibri"/>
              </a:rPr>
              <a:t>hacer</a:t>
            </a:r>
            <a:r>
              <a:rPr sz="2100" dirty="0">
                <a:latin typeface="Calibri"/>
                <a:cs typeface="Calibri"/>
              </a:rPr>
              <a:t> </a:t>
            </a:r>
            <a:r>
              <a:rPr sz="2100" spc="-8" dirty="0">
                <a:latin typeface="Calibri"/>
                <a:cs typeface="Calibri"/>
              </a:rPr>
              <a:t>comparaciones</a:t>
            </a:r>
            <a:r>
              <a:rPr sz="2100" spc="19" dirty="0">
                <a:latin typeface="Calibri"/>
                <a:cs typeface="Calibri"/>
              </a:rPr>
              <a:t> </a:t>
            </a:r>
            <a:r>
              <a:rPr sz="2100" spc="-8" dirty="0">
                <a:latin typeface="Calibri"/>
                <a:cs typeface="Calibri"/>
              </a:rPr>
              <a:t>que</a:t>
            </a:r>
            <a:r>
              <a:rPr sz="2100" spc="19" dirty="0">
                <a:latin typeface="Calibri"/>
                <a:cs typeface="Calibri"/>
              </a:rPr>
              <a:t> </a:t>
            </a:r>
            <a:r>
              <a:rPr sz="2100" spc="-8" dirty="0">
                <a:latin typeface="Calibri"/>
                <a:cs typeface="Calibri"/>
              </a:rPr>
              <a:t>obtienen</a:t>
            </a:r>
            <a:r>
              <a:rPr sz="2100" spc="15" dirty="0">
                <a:latin typeface="Calibri"/>
                <a:cs typeface="Calibri"/>
              </a:rPr>
              <a:t> </a:t>
            </a:r>
            <a:r>
              <a:rPr sz="2100" spc="-8" dirty="0">
                <a:latin typeface="Calibri"/>
                <a:cs typeface="Calibri"/>
              </a:rPr>
              <a:t>como</a:t>
            </a:r>
            <a:r>
              <a:rPr sz="2100" spc="11" dirty="0">
                <a:latin typeface="Calibri"/>
                <a:cs typeface="Calibri"/>
              </a:rPr>
              <a:t> </a:t>
            </a:r>
            <a:r>
              <a:rPr sz="2100" spc="-11" dirty="0">
                <a:latin typeface="Calibri"/>
                <a:cs typeface="Calibri"/>
              </a:rPr>
              <a:t>resultado</a:t>
            </a:r>
            <a:r>
              <a:rPr sz="2100" spc="19" dirty="0">
                <a:latin typeface="Calibri"/>
                <a:cs typeface="Calibri"/>
              </a:rPr>
              <a:t> </a:t>
            </a:r>
            <a:r>
              <a:rPr sz="2100" spc="-11" dirty="0">
                <a:latin typeface="Calibri"/>
                <a:cs typeface="Calibri"/>
              </a:rPr>
              <a:t>valores </a:t>
            </a:r>
            <a:r>
              <a:rPr sz="2100" spc="-461" dirty="0">
                <a:latin typeface="Calibri"/>
                <a:cs typeface="Calibri"/>
              </a:rPr>
              <a:t> </a:t>
            </a:r>
            <a:r>
              <a:rPr sz="2100" spc="-4" dirty="0">
                <a:latin typeface="Calibri"/>
                <a:cs typeface="Calibri"/>
              </a:rPr>
              <a:t>de</a:t>
            </a:r>
            <a:r>
              <a:rPr sz="2100" spc="8" dirty="0">
                <a:latin typeface="Calibri"/>
                <a:cs typeface="Calibri"/>
              </a:rPr>
              <a:t> </a:t>
            </a:r>
            <a:r>
              <a:rPr sz="2100" spc="-15" dirty="0">
                <a:latin typeface="Calibri"/>
                <a:cs typeface="Calibri"/>
              </a:rPr>
              <a:t>falso</a:t>
            </a:r>
            <a:r>
              <a:rPr sz="2100" dirty="0">
                <a:latin typeface="Calibri"/>
                <a:cs typeface="Calibri"/>
              </a:rPr>
              <a:t> </a:t>
            </a:r>
            <a:r>
              <a:rPr sz="2100" spc="-4" dirty="0">
                <a:latin typeface="Calibri"/>
                <a:cs typeface="Calibri"/>
              </a:rPr>
              <a:t>o</a:t>
            </a:r>
            <a:r>
              <a:rPr sz="2100" dirty="0">
                <a:latin typeface="Calibri"/>
                <a:cs typeface="Calibri"/>
              </a:rPr>
              <a:t> </a:t>
            </a:r>
            <a:r>
              <a:rPr sz="2100" spc="-15" dirty="0">
                <a:latin typeface="Calibri"/>
                <a:cs typeface="Calibri"/>
              </a:rPr>
              <a:t>verdadero.</a:t>
            </a:r>
            <a:endParaRPr sz="2100">
              <a:latin typeface="Calibri"/>
              <a:cs typeface="Calibri"/>
            </a:endParaRPr>
          </a:p>
          <a:p>
            <a:pPr marL="180975" indent="-171450">
              <a:spcBef>
                <a:spcPts val="465"/>
              </a:spcBef>
              <a:buFont typeface="Arial MT"/>
              <a:buChar char="•"/>
              <a:tabLst>
                <a:tab pos="180975" algn="l"/>
              </a:tabLst>
            </a:pPr>
            <a:r>
              <a:rPr sz="2100" spc="-4" dirty="0">
                <a:latin typeface="Calibri"/>
                <a:cs typeface="Calibri"/>
              </a:rPr>
              <a:t>Son</a:t>
            </a:r>
            <a:r>
              <a:rPr sz="2100" spc="-15" dirty="0">
                <a:latin typeface="Calibri"/>
                <a:cs typeface="Calibri"/>
              </a:rPr>
              <a:t> </a:t>
            </a:r>
            <a:r>
              <a:rPr sz="2100" spc="-8" dirty="0">
                <a:latin typeface="Calibri"/>
                <a:cs typeface="Calibri"/>
              </a:rPr>
              <a:t>binarios.</a:t>
            </a:r>
            <a:endParaRPr sz="2100">
              <a:latin typeface="Calibri"/>
              <a:cs typeface="Calibri"/>
            </a:endParaRPr>
          </a:p>
        </p:txBody>
      </p:sp>
      <p:sp>
        <p:nvSpPr>
          <p:cNvPr id="4" name="object 4"/>
          <p:cNvSpPr txBox="1"/>
          <p:nvPr/>
        </p:nvSpPr>
        <p:spPr>
          <a:xfrm>
            <a:off x="1030604" y="2338102"/>
            <a:ext cx="419100" cy="1820531"/>
          </a:xfrm>
          <a:prstGeom prst="rect">
            <a:avLst/>
          </a:prstGeom>
        </p:spPr>
        <p:txBody>
          <a:bodyPr vert="horz" wrap="square" lIns="0" tIns="30004" rIns="0" bIns="0" rtlCol="0">
            <a:spAutoFit/>
          </a:bodyPr>
          <a:lstStyle/>
          <a:p>
            <a:pPr marL="9525">
              <a:spcBef>
                <a:spcPts val="236"/>
              </a:spcBef>
            </a:pPr>
            <a:r>
              <a:rPr sz="1800" dirty="0">
                <a:latin typeface="Arial MT"/>
                <a:cs typeface="Arial MT"/>
              </a:rPr>
              <a:t>•</a:t>
            </a:r>
            <a:r>
              <a:rPr sz="1800" spc="143" dirty="0">
                <a:latin typeface="Arial MT"/>
                <a:cs typeface="Arial MT"/>
              </a:rPr>
              <a:t> </a:t>
            </a:r>
            <a:r>
              <a:rPr sz="1800" dirty="0">
                <a:latin typeface="Calibri"/>
                <a:cs typeface="Calibri"/>
              </a:rPr>
              <a:t>==</a:t>
            </a:r>
            <a:endParaRPr sz="1800">
              <a:latin typeface="Calibri"/>
              <a:cs typeface="Calibri"/>
            </a:endParaRPr>
          </a:p>
          <a:p>
            <a:pPr marL="180975" indent="-171450">
              <a:spcBef>
                <a:spcPts val="161"/>
              </a:spcBef>
              <a:buFont typeface="Arial MT"/>
              <a:buChar char="•"/>
              <a:tabLst>
                <a:tab pos="180975" algn="l"/>
              </a:tabLst>
            </a:pPr>
            <a:r>
              <a:rPr sz="1800" dirty="0">
                <a:latin typeface="Calibri"/>
                <a:cs typeface="Calibri"/>
              </a:rPr>
              <a:t>&gt;</a:t>
            </a:r>
            <a:endParaRPr sz="1800">
              <a:latin typeface="Calibri"/>
              <a:cs typeface="Calibri"/>
            </a:endParaRPr>
          </a:p>
          <a:p>
            <a:pPr marL="180975" indent="-171450">
              <a:spcBef>
                <a:spcPts val="161"/>
              </a:spcBef>
              <a:buFont typeface="Arial MT"/>
              <a:buChar char="•"/>
              <a:tabLst>
                <a:tab pos="180975" algn="l"/>
              </a:tabLst>
            </a:pPr>
            <a:r>
              <a:rPr sz="1800" dirty="0">
                <a:latin typeface="Calibri"/>
                <a:cs typeface="Calibri"/>
              </a:rPr>
              <a:t>&lt;</a:t>
            </a:r>
            <a:endParaRPr sz="1800">
              <a:latin typeface="Calibri"/>
              <a:cs typeface="Calibri"/>
            </a:endParaRPr>
          </a:p>
          <a:p>
            <a:pPr marL="180975" indent="-171450">
              <a:spcBef>
                <a:spcPts val="153"/>
              </a:spcBef>
              <a:buFont typeface="Arial MT"/>
              <a:buChar char="•"/>
              <a:tabLst>
                <a:tab pos="180975" algn="l"/>
              </a:tabLst>
            </a:pPr>
            <a:r>
              <a:rPr sz="1800" dirty="0">
                <a:latin typeface="Calibri"/>
                <a:cs typeface="Calibri"/>
              </a:rPr>
              <a:t>&gt;=</a:t>
            </a:r>
            <a:endParaRPr sz="1800">
              <a:latin typeface="Calibri"/>
              <a:cs typeface="Calibri"/>
            </a:endParaRPr>
          </a:p>
          <a:p>
            <a:pPr marL="180975" indent="-171450">
              <a:spcBef>
                <a:spcPts val="161"/>
              </a:spcBef>
              <a:buFont typeface="Arial MT"/>
              <a:buChar char="•"/>
              <a:tabLst>
                <a:tab pos="180975" algn="l"/>
              </a:tabLst>
            </a:pPr>
            <a:r>
              <a:rPr sz="1800" dirty="0">
                <a:latin typeface="Calibri"/>
                <a:cs typeface="Calibri"/>
              </a:rPr>
              <a:t>&lt;=</a:t>
            </a:r>
            <a:endParaRPr sz="1800">
              <a:latin typeface="Calibri"/>
              <a:cs typeface="Calibri"/>
            </a:endParaRPr>
          </a:p>
          <a:p>
            <a:pPr marL="180975" indent="-171450">
              <a:spcBef>
                <a:spcPts val="161"/>
              </a:spcBef>
              <a:buFont typeface="Arial MT"/>
              <a:buChar char="•"/>
              <a:tabLst>
                <a:tab pos="180975" algn="l"/>
              </a:tabLst>
            </a:pPr>
            <a:r>
              <a:rPr sz="1800" spc="-4" dirty="0">
                <a:latin typeface="Calibri"/>
                <a:cs typeface="Calibri"/>
              </a:rPr>
              <a:t>!=</a:t>
            </a:r>
            <a:endParaRPr sz="1800">
              <a:latin typeface="Calibri"/>
              <a:cs typeface="Calibri"/>
            </a:endParaRPr>
          </a:p>
        </p:txBody>
      </p:sp>
      <p:sp>
        <p:nvSpPr>
          <p:cNvPr id="5" name="object 5"/>
          <p:cNvSpPr txBox="1"/>
          <p:nvPr/>
        </p:nvSpPr>
        <p:spPr>
          <a:xfrm>
            <a:off x="2059304" y="2338102"/>
            <a:ext cx="1534478" cy="1792029"/>
          </a:xfrm>
          <a:prstGeom prst="rect">
            <a:avLst/>
          </a:prstGeom>
        </p:spPr>
        <p:txBody>
          <a:bodyPr vert="horz" wrap="square" lIns="0" tIns="9525" rIns="0" bIns="0" rtlCol="0">
            <a:spAutoFit/>
          </a:bodyPr>
          <a:lstStyle/>
          <a:p>
            <a:pPr marL="9525" marR="497205">
              <a:lnSpc>
                <a:spcPct val="107500"/>
              </a:lnSpc>
              <a:spcBef>
                <a:spcPts val="75"/>
              </a:spcBef>
            </a:pPr>
            <a:r>
              <a:rPr sz="1800" spc="-4" dirty="0">
                <a:latin typeface="Calibri"/>
                <a:cs typeface="Calibri"/>
              </a:rPr>
              <a:t>igual que </a:t>
            </a:r>
            <a:r>
              <a:rPr sz="1800" dirty="0">
                <a:latin typeface="Calibri"/>
                <a:cs typeface="Calibri"/>
              </a:rPr>
              <a:t> </a:t>
            </a:r>
            <a:r>
              <a:rPr sz="1800" spc="-15" dirty="0">
                <a:latin typeface="Calibri"/>
                <a:cs typeface="Calibri"/>
              </a:rPr>
              <a:t>mayor </a:t>
            </a:r>
            <a:r>
              <a:rPr sz="1800" spc="-4" dirty="0">
                <a:latin typeface="Calibri"/>
                <a:cs typeface="Calibri"/>
              </a:rPr>
              <a:t>que </a:t>
            </a:r>
            <a:r>
              <a:rPr sz="1800" spc="-398" dirty="0">
                <a:latin typeface="Calibri"/>
                <a:cs typeface="Calibri"/>
              </a:rPr>
              <a:t> </a:t>
            </a:r>
            <a:r>
              <a:rPr sz="1800" spc="-4" dirty="0">
                <a:latin typeface="Calibri"/>
                <a:cs typeface="Calibri"/>
              </a:rPr>
              <a:t>menor</a:t>
            </a:r>
            <a:r>
              <a:rPr sz="1800" spc="-71" dirty="0">
                <a:latin typeface="Calibri"/>
                <a:cs typeface="Calibri"/>
              </a:rPr>
              <a:t> </a:t>
            </a:r>
            <a:r>
              <a:rPr sz="1800" spc="-4" dirty="0">
                <a:latin typeface="Calibri"/>
                <a:cs typeface="Calibri"/>
              </a:rPr>
              <a:t>que</a:t>
            </a:r>
            <a:endParaRPr sz="1800">
              <a:latin typeface="Calibri"/>
              <a:cs typeface="Calibri"/>
            </a:endParaRPr>
          </a:p>
          <a:p>
            <a:pPr marL="9525" marR="3810" algn="just">
              <a:lnSpc>
                <a:spcPts val="2325"/>
              </a:lnSpc>
              <a:spcBef>
                <a:spcPts val="56"/>
              </a:spcBef>
            </a:pPr>
            <a:r>
              <a:rPr sz="1800" spc="-15" dirty="0">
                <a:latin typeface="Calibri"/>
                <a:cs typeface="Calibri"/>
              </a:rPr>
              <a:t>mayor </a:t>
            </a:r>
            <a:r>
              <a:rPr sz="1800" spc="-4" dirty="0">
                <a:latin typeface="Calibri"/>
                <a:cs typeface="Calibri"/>
              </a:rPr>
              <a:t>igual que </a:t>
            </a:r>
            <a:r>
              <a:rPr sz="1800" spc="-398" dirty="0">
                <a:latin typeface="Calibri"/>
                <a:cs typeface="Calibri"/>
              </a:rPr>
              <a:t> </a:t>
            </a:r>
            <a:r>
              <a:rPr sz="1800" spc="-4" dirty="0">
                <a:latin typeface="Calibri"/>
                <a:cs typeface="Calibri"/>
              </a:rPr>
              <a:t>menor</a:t>
            </a:r>
            <a:r>
              <a:rPr sz="1800" spc="-38" dirty="0">
                <a:latin typeface="Calibri"/>
                <a:cs typeface="Calibri"/>
              </a:rPr>
              <a:t> </a:t>
            </a:r>
            <a:r>
              <a:rPr sz="1800" spc="-4" dirty="0">
                <a:latin typeface="Calibri"/>
                <a:cs typeface="Calibri"/>
              </a:rPr>
              <a:t>igual</a:t>
            </a:r>
            <a:r>
              <a:rPr sz="1800" spc="-26" dirty="0">
                <a:latin typeface="Calibri"/>
                <a:cs typeface="Calibri"/>
              </a:rPr>
              <a:t> </a:t>
            </a:r>
            <a:r>
              <a:rPr sz="1800" spc="-4" dirty="0">
                <a:latin typeface="Calibri"/>
                <a:cs typeface="Calibri"/>
              </a:rPr>
              <a:t>que </a:t>
            </a:r>
            <a:r>
              <a:rPr sz="1800" spc="-398" dirty="0">
                <a:latin typeface="Calibri"/>
                <a:cs typeface="Calibri"/>
              </a:rPr>
              <a:t> </a:t>
            </a:r>
            <a:r>
              <a:rPr sz="1800" spc="-15" dirty="0">
                <a:latin typeface="Calibri"/>
                <a:cs typeface="Calibri"/>
              </a:rPr>
              <a:t>diferente</a:t>
            </a:r>
            <a:endParaRPr sz="18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0" y="182373"/>
            <a:ext cx="4904874" cy="530754"/>
          </a:xfrm>
          <a:prstGeom prst="rect">
            <a:avLst/>
          </a:prstGeom>
        </p:spPr>
        <p:txBody>
          <a:bodyPr spcFirstLastPara="1" vert="horz" wrap="square" lIns="0" tIns="10001" rIns="0" bIns="0" rtlCol="0" anchor="t" anchorCtr="0">
            <a:spAutoFit/>
          </a:bodyPr>
          <a:lstStyle/>
          <a:p>
            <a:pPr marL="9525">
              <a:spcBef>
                <a:spcPts val="79"/>
              </a:spcBef>
            </a:pPr>
            <a:r>
              <a:rPr sz="3300" spc="-11" dirty="0"/>
              <a:t>Operadores</a:t>
            </a:r>
            <a:r>
              <a:rPr sz="3300" spc="-79" dirty="0"/>
              <a:t> </a:t>
            </a:r>
            <a:r>
              <a:rPr sz="3300" spc="-11" dirty="0"/>
              <a:t>lógicos</a:t>
            </a:r>
            <a:endParaRPr sz="3300" dirty="0"/>
          </a:p>
        </p:txBody>
      </p:sp>
      <p:graphicFrame>
        <p:nvGraphicFramePr>
          <p:cNvPr id="4" name="object 4"/>
          <p:cNvGraphicFramePr>
            <a:graphicFrameLocks noGrp="1"/>
          </p:cNvGraphicFramePr>
          <p:nvPr/>
        </p:nvGraphicFramePr>
        <p:xfrm>
          <a:off x="4989649" y="182373"/>
          <a:ext cx="3729991" cy="1896424"/>
        </p:xfrm>
        <a:graphic>
          <a:graphicData uri="http://schemas.openxmlformats.org/drawingml/2006/table">
            <a:tbl>
              <a:tblPr firstRow="1" bandRow="1">
                <a:tableStyleId>{2D5ABB26-0587-4C30-8999-92F81FD0307C}</a:tableStyleId>
              </a:tblPr>
              <a:tblGrid>
                <a:gridCol w="1148239">
                  <a:extLst>
                    <a:ext uri="{9D8B030D-6E8A-4147-A177-3AD203B41FA5}">
                      <a16:colId xmlns:a16="http://schemas.microsoft.com/office/drawing/2014/main" val="20000"/>
                    </a:ext>
                  </a:extLst>
                </a:gridCol>
                <a:gridCol w="1148239">
                  <a:extLst>
                    <a:ext uri="{9D8B030D-6E8A-4147-A177-3AD203B41FA5}">
                      <a16:colId xmlns:a16="http://schemas.microsoft.com/office/drawing/2014/main" val="20001"/>
                    </a:ext>
                  </a:extLst>
                </a:gridCol>
                <a:gridCol w="1433513">
                  <a:extLst>
                    <a:ext uri="{9D8B030D-6E8A-4147-A177-3AD203B41FA5}">
                      <a16:colId xmlns:a16="http://schemas.microsoft.com/office/drawing/2014/main" val="20002"/>
                    </a:ext>
                  </a:extLst>
                </a:gridCol>
              </a:tblGrid>
              <a:tr h="525779">
                <a:tc>
                  <a:txBody>
                    <a:bodyPr/>
                    <a:lstStyle/>
                    <a:p>
                      <a:pPr algn="ctr">
                        <a:lnSpc>
                          <a:spcPct val="100000"/>
                        </a:lnSpc>
                        <a:spcBef>
                          <a:spcPts val="1430"/>
                        </a:spcBef>
                      </a:pPr>
                      <a:r>
                        <a:rPr sz="1500" b="1" spc="-5" dirty="0">
                          <a:solidFill>
                            <a:srgbClr val="FFFFFF"/>
                          </a:solidFill>
                          <a:latin typeface="Calibri"/>
                          <a:cs typeface="Calibri"/>
                        </a:rPr>
                        <a:t>Expresión_1</a:t>
                      </a:r>
                      <a:endParaRPr sz="1500">
                        <a:latin typeface="Calibri"/>
                        <a:cs typeface="Calibri"/>
                      </a:endParaRPr>
                    </a:p>
                  </a:txBody>
                  <a:tcPr marL="0" marR="0" marT="13620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algn="ctr">
                        <a:lnSpc>
                          <a:spcPct val="100000"/>
                        </a:lnSpc>
                        <a:spcBef>
                          <a:spcPts val="1430"/>
                        </a:spcBef>
                      </a:pPr>
                      <a:r>
                        <a:rPr sz="1500" b="1" spc="-5" dirty="0">
                          <a:solidFill>
                            <a:srgbClr val="FFFFFF"/>
                          </a:solidFill>
                          <a:latin typeface="Calibri"/>
                          <a:cs typeface="Calibri"/>
                        </a:rPr>
                        <a:t>Expresión_2</a:t>
                      </a:r>
                      <a:endParaRPr sz="1500">
                        <a:latin typeface="Calibri"/>
                        <a:cs typeface="Calibri"/>
                      </a:endParaRPr>
                    </a:p>
                  </a:txBody>
                  <a:tcPr marL="0" marR="0" marT="13620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373380" marR="96520" indent="-269875">
                        <a:lnSpc>
                          <a:spcPct val="100000"/>
                        </a:lnSpc>
                        <a:spcBef>
                          <a:spcPts val="229"/>
                        </a:spcBef>
                      </a:pPr>
                      <a:r>
                        <a:rPr sz="1500" b="1" spc="-5" dirty="0">
                          <a:solidFill>
                            <a:srgbClr val="FFFFFF"/>
                          </a:solidFill>
                          <a:latin typeface="Calibri"/>
                          <a:cs typeface="Calibri"/>
                        </a:rPr>
                        <a:t>Expresión_1</a:t>
                      </a:r>
                      <a:r>
                        <a:rPr sz="1500" b="1" spc="-85" dirty="0">
                          <a:solidFill>
                            <a:srgbClr val="FFFFFF"/>
                          </a:solidFill>
                          <a:latin typeface="Calibri"/>
                          <a:cs typeface="Calibri"/>
                        </a:rPr>
                        <a:t> </a:t>
                      </a:r>
                      <a:r>
                        <a:rPr sz="1500" b="1" spc="5" dirty="0">
                          <a:solidFill>
                            <a:srgbClr val="FFFF00"/>
                          </a:solidFill>
                          <a:latin typeface="Calibri"/>
                          <a:cs typeface="Calibri"/>
                        </a:rPr>
                        <a:t>&amp;&amp; </a:t>
                      </a:r>
                      <a:r>
                        <a:rPr sz="1500" b="1" spc="-434" dirty="0">
                          <a:solidFill>
                            <a:srgbClr val="FFFF00"/>
                          </a:solidFill>
                          <a:latin typeface="Calibri"/>
                          <a:cs typeface="Calibri"/>
                        </a:rPr>
                        <a:t> </a:t>
                      </a:r>
                      <a:r>
                        <a:rPr sz="1500" b="1" spc="-5" dirty="0">
                          <a:solidFill>
                            <a:srgbClr val="FFFFFF"/>
                          </a:solidFill>
                          <a:latin typeface="Calibri"/>
                          <a:cs typeface="Calibri"/>
                        </a:rPr>
                        <a:t>Expresión2</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297180">
                <a:tc>
                  <a:txBody>
                    <a:bodyPr/>
                    <a:lstStyle/>
                    <a:p>
                      <a:pPr algn="ctr">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737870">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297179">
                <a:tc>
                  <a:txBody>
                    <a:bodyPr/>
                    <a:lstStyle/>
                    <a:p>
                      <a:pPr algn="ctr">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715010">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297179">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715010">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297179">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715010">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4989649" y="2121217"/>
          <a:ext cx="3729991" cy="1896425"/>
        </p:xfrm>
        <a:graphic>
          <a:graphicData uri="http://schemas.openxmlformats.org/drawingml/2006/table">
            <a:tbl>
              <a:tblPr firstRow="1" bandRow="1">
                <a:tableStyleId>{2D5ABB26-0587-4C30-8999-92F81FD0307C}</a:tableStyleId>
              </a:tblPr>
              <a:tblGrid>
                <a:gridCol w="1148239">
                  <a:extLst>
                    <a:ext uri="{9D8B030D-6E8A-4147-A177-3AD203B41FA5}">
                      <a16:colId xmlns:a16="http://schemas.microsoft.com/office/drawing/2014/main" val="20000"/>
                    </a:ext>
                  </a:extLst>
                </a:gridCol>
                <a:gridCol w="1148239">
                  <a:extLst>
                    <a:ext uri="{9D8B030D-6E8A-4147-A177-3AD203B41FA5}">
                      <a16:colId xmlns:a16="http://schemas.microsoft.com/office/drawing/2014/main" val="20001"/>
                    </a:ext>
                  </a:extLst>
                </a:gridCol>
                <a:gridCol w="1433513">
                  <a:extLst>
                    <a:ext uri="{9D8B030D-6E8A-4147-A177-3AD203B41FA5}">
                      <a16:colId xmlns:a16="http://schemas.microsoft.com/office/drawing/2014/main" val="20002"/>
                    </a:ext>
                  </a:extLst>
                </a:gridCol>
              </a:tblGrid>
              <a:tr h="525779">
                <a:tc>
                  <a:txBody>
                    <a:bodyPr/>
                    <a:lstStyle/>
                    <a:p>
                      <a:pPr algn="ctr">
                        <a:lnSpc>
                          <a:spcPct val="100000"/>
                        </a:lnSpc>
                        <a:spcBef>
                          <a:spcPts val="1430"/>
                        </a:spcBef>
                      </a:pPr>
                      <a:r>
                        <a:rPr sz="1500" b="1" spc="-5" dirty="0">
                          <a:solidFill>
                            <a:srgbClr val="FFFFFF"/>
                          </a:solidFill>
                          <a:latin typeface="Calibri"/>
                          <a:cs typeface="Calibri"/>
                        </a:rPr>
                        <a:t>Expresión_1</a:t>
                      </a:r>
                      <a:endParaRPr sz="1500">
                        <a:latin typeface="Calibri"/>
                        <a:cs typeface="Calibri"/>
                      </a:endParaRPr>
                    </a:p>
                  </a:txBody>
                  <a:tcPr marL="0" marR="0" marT="13620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algn="ctr">
                        <a:lnSpc>
                          <a:spcPct val="100000"/>
                        </a:lnSpc>
                        <a:spcBef>
                          <a:spcPts val="1430"/>
                        </a:spcBef>
                      </a:pPr>
                      <a:r>
                        <a:rPr sz="1500" b="1" spc="-5" dirty="0">
                          <a:solidFill>
                            <a:srgbClr val="FFFFFF"/>
                          </a:solidFill>
                          <a:latin typeface="Calibri"/>
                          <a:cs typeface="Calibri"/>
                        </a:rPr>
                        <a:t>Expresión_2</a:t>
                      </a:r>
                      <a:endParaRPr sz="1500">
                        <a:latin typeface="Calibri"/>
                        <a:cs typeface="Calibri"/>
                      </a:endParaRPr>
                    </a:p>
                  </a:txBody>
                  <a:tcPr marL="0" marR="0" marT="13620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402590" marR="156210" indent="-239395">
                        <a:lnSpc>
                          <a:spcPct val="100000"/>
                        </a:lnSpc>
                        <a:spcBef>
                          <a:spcPts val="229"/>
                        </a:spcBef>
                      </a:pPr>
                      <a:r>
                        <a:rPr sz="1500" b="1" spc="-5" dirty="0">
                          <a:solidFill>
                            <a:srgbClr val="FFFFFF"/>
                          </a:solidFill>
                          <a:latin typeface="Calibri"/>
                          <a:cs typeface="Calibri"/>
                        </a:rPr>
                        <a:t>Expresión_1</a:t>
                      </a:r>
                      <a:r>
                        <a:rPr sz="1500" b="1" spc="-85" dirty="0">
                          <a:solidFill>
                            <a:srgbClr val="FFFFFF"/>
                          </a:solidFill>
                          <a:latin typeface="Calibri"/>
                          <a:cs typeface="Calibri"/>
                        </a:rPr>
                        <a:t> </a:t>
                      </a:r>
                      <a:r>
                        <a:rPr sz="1500" b="1" spc="-5" dirty="0">
                          <a:solidFill>
                            <a:srgbClr val="FFFF00"/>
                          </a:solidFill>
                          <a:latin typeface="Calibri"/>
                          <a:cs typeface="Calibri"/>
                        </a:rPr>
                        <a:t>|| </a:t>
                      </a:r>
                      <a:r>
                        <a:rPr sz="1500" b="1" spc="-434" dirty="0">
                          <a:solidFill>
                            <a:srgbClr val="FFFF00"/>
                          </a:solidFill>
                          <a:latin typeface="Calibri"/>
                          <a:cs typeface="Calibri"/>
                        </a:rPr>
                        <a:t> </a:t>
                      </a:r>
                      <a:r>
                        <a:rPr sz="1500" b="1" spc="-5" dirty="0">
                          <a:solidFill>
                            <a:srgbClr val="FFFFFF"/>
                          </a:solidFill>
                          <a:latin typeface="Calibri"/>
                          <a:cs typeface="Calibri"/>
                        </a:rPr>
                        <a:t>Expresión2</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297180">
                <a:tc>
                  <a:txBody>
                    <a:bodyPr/>
                    <a:lstStyle/>
                    <a:p>
                      <a:pPr algn="ctr">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737870">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297180">
                <a:tc>
                  <a:txBody>
                    <a:bodyPr/>
                    <a:lstStyle/>
                    <a:p>
                      <a:pPr algn="ctr">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737870">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297179">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737870">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297179">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715010">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graphicFrame>
        <p:nvGraphicFramePr>
          <p:cNvPr id="6" name="object 6"/>
          <p:cNvGraphicFramePr>
            <a:graphicFrameLocks noGrp="1"/>
          </p:cNvGraphicFramePr>
          <p:nvPr/>
        </p:nvGraphicFramePr>
        <p:xfrm>
          <a:off x="5563716" y="4060061"/>
          <a:ext cx="2581752" cy="891539"/>
        </p:xfrm>
        <a:graphic>
          <a:graphicData uri="http://schemas.openxmlformats.org/drawingml/2006/table">
            <a:tbl>
              <a:tblPr firstRow="1" bandRow="1">
                <a:tableStyleId>{2D5ABB26-0587-4C30-8999-92F81FD0307C}</a:tableStyleId>
              </a:tblPr>
              <a:tblGrid>
                <a:gridCol w="1148239">
                  <a:extLst>
                    <a:ext uri="{9D8B030D-6E8A-4147-A177-3AD203B41FA5}">
                      <a16:colId xmlns:a16="http://schemas.microsoft.com/office/drawing/2014/main" val="20000"/>
                    </a:ext>
                  </a:extLst>
                </a:gridCol>
                <a:gridCol w="1433513">
                  <a:extLst>
                    <a:ext uri="{9D8B030D-6E8A-4147-A177-3AD203B41FA5}">
                      <a16:colId xmlns:a16="http://schemas.microsoft.com/office/drawing/2014/main" val="20001"/>
                    </a:ext>
                  </a:extLst>
                </a:gridCol>
              </a:tblGrid>
              <a:tr h="297179">
                <a:tc>
                  <a:txBody>
                    <a:bodyPr/>
                    <a:lstStyle/>
                    <a:p>
                      <a:pPr algn="ctr">
                        <a:lnSpc>
                          <a:spcPct val="100000"/>
                        </a:lnSpc>
                        <a:spcBef>
                          <a:spcPts val="229"/>
                        </a:spcBef>
                      </a:pPr>
                      <a:r>
                        <a:rPr sz="1500" b="1" spc="-5" dirty="0">
                          <a:solidFill>
                            <a:srgbClr val="FFFFFF"/>
                          </a:solidFill>
                          <a:latin typeface="Calibri"/>
                          <a:cs typeface="Calibri"/>
                        </a:rPr>
                        <a:t>Expresión</a:t>
                      </a:r>
                      <a:endParaRPr sz="1500" dirty="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algn="ctr">
                        <a:lnSpc>
                          <a:spcPct val="100000"/>
                        </a:lnSpc>
                        <a:spcBef>
                          <a:spcPts val="229"/>
                        </a:spcBef>
                      </a:pPr>
                      <a:r>
                        <a:rPr sz="1500" b="1" dirty="0">
                          <a:solidFill>
                            <a:srgbClr val="FFFF00"/>
                          </a:solidFill>
                          <a:latin typeface="Calibri"/>
                          <a:cs typeface="Calibri"/>
                        </a:rPr>
                        <a:t>!</a:t>
                      </a:r>
                      <a:r>
                        <a:rPr sz="1500" b="1" spc="-45" dirty="0">
                          <a:solidFill>
                            <a:srgbClr val="FFFF00"/>
                          </a:solidFill>
                          <a:latin typeface="Calibri"/>
                          <a:cs typeface="Calibri"/>
                        </a:rPr>
                        <a:t> </a:t>
                      </a:r>
                      <a:r>
                        <a:rPr sz="1500" b="1" spc="-5" dirty="0">
                          <a:solidFill>
                            <a:srgbClr val="FFFFFF"/>
                          </a:solidFill>
                          <a:latin typeface="Calibri"/>
                          <a:cs typeface="Calibri"/>
                        </a:rPr>
                        <a:t>Expresión</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297180">
                <a:tc>
                  <a:txBody>
                    <a:bodyPr/>
                    <a:lstStyle/>
                    <a:p>
                      <a:pPr algn="ctr">
                        <a:lnSpc>
                          <a:spcPct val="100000"/>
                        </a:lnSpc>
                        <a:spcBef>
                          <a:spcPts val="229"/>
                        </a:spcBef>
                      </a:pPr>
                      <a:r>
                        <a:rPr sz="1500" dirty="0">
                          <a:latin typeface="Calibri"/>
                          <a:cs typeface="Calibri"/>
                        </a:rPr>
                        <a:t>true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297180">
                <a:tc>
                  <a:txBody>
                    <a:bodyPr/>
                    <a:lstStyle/>
                    <a:p>
                      <a:pPr algn="ctr">
                        <a:lnSpc>
                          <a:spcPct val="100000"/>
                        </a:lnSpc>
                        <a:spcBef>
                          <a:spcPts val="229"/>
                        </a:spcBef>
                      </a:pPr>
                      <a:r>
                        <a:rPr sz="1500" spc="-10" dirty="0">
                          <a:latin typeface="Calibri"/>
                          <a:cs typeface="Calibri"/>
                        </a:rPr>
                        <a:t>false</a:t>
                      </a:r>
                      <a:endParaRPr sz="1500">
                        <a:latin typeface="Calibri"/>
                        <a:cs typeface="Calibri"/>
                      </a:endParaRP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29"/>
                        </a:spcBef>
                      </a:pPr>
                      <a:r>
                        <a:rPr sz="1500" dirty="0">
                          <a:latin typeface="Calibri"/>
                          <a:cs typeface="Calibri"/>
                        </a:rPr>
                        <a:t>true</a:t>
                      </a:r>
                    </a:p>
                  </a:txBody>
                  <a:tcPr marL="0" marR="0" marT="21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bl>
          </a:graphicData>
        </a:graphic>
      </p:graphicFrame>
      <p:sp>
        <p:nvSpPr>
          <p:cNvPr id="7" name="object 7"/>
          <p:cNvSpPr txBox="1"/>
          <p:nvPr/>
        </p:nvSpPr>
        <p:spPr>
          <a:xfrm>
            <a:off x="4406947" y="946999"/>
            <a:ext cx="234038" cy="3372803"/>
          </a:xfrm>
          <a:prstGeom prst="rect">
            <a:avLst/>
          </a:prstGeom>
        </p:spPr>
        <p:txBody>
          <a:bodyPr vert="vert270" wrap="square" lIns="0" tIns="0" rIns="0" bIns="0" rtlCol="0">
            <a:spAutoFit/>
          </a:bodyPr>
          <a:lstStyle/>
          <a:p>
            <a:pPr marL="9525">
              <a:lnSpc>
                <a:spcPts val="1785"/>
              </a:lnSpc>
            </a:pPr>
            <a:r>
              <a:rPr sz="1800" spc="-26" dirty="0">
                <a:latin typeface="Calibri"/>
                <a:cs typeface="Calibri"/>
              </a:rPr>
              <a:t>Tablas</a:t>
            </a:r>
            <a:r>
              <a:rPr sz="1800" spc="-4" dirty="0">
                <a:latin typeface="Calibri"/>
                <a:cs typeface="Calibri"/>
              </a:rPr>
              <a:t> de</a:t>
            </a:r>
            <a:r>
              <a:rPr sz="1800" spc="-8" dirty="0">
                <a:latin typeface="Calibri"/>
                <a:cs typeface="Calibri"/>
              </a:rPr>
              <a:t> </a:t>
            </a:r>
            <a:r>
              <a:rPr sz="1800" spc="-11" dirty="0">
                <a:latin typeface="Calibri"/>
                <a:cs typeface="Calibri"/>
              </a:rPr>
              <a:t>verdad</a:t>
            </a:r>
            <a:r>
              <a:rPr sz="1800" dirty="0">
                <a:latin typeface="Calibri"/>
                <a:cs typeface="Calibri"/>
              </a:rPr>
              <a:t> </a:t>
            </a:r>
            <a:r>
              <a:rPr sz="1800" spc="-8" dirty="0">
                <a:latin typeface="Calibri"/>
                <a:cs typeface="Calibri"/>
              </a:rPr>
              <a:t>operadores</a:t>
            </a:r>
            <a:r>
              <a:rPr sz="1800" spc="-15" dirty="0">
                <a:latin typeface="Calibri"/>
                <a:cs typeface="Calibri"/>
              </a:rPr>
              <a:t> </a:t>
            </a:r>
            <a:r>
              <a:rPr sz="1800" spc="-8" dirty="0">
                <a:latin typeface="Calibri"/>
                <a:cs typeface="Calibri"/>
              </a:rPr>
              <a:t>lógicos</a:t>
            </a:r>
            <a:endParaRPr sz="1800">
              <a:latin typeface="Calibri"/>
              <a:cs typeface="Calibri"/>
            </a:endParaRPr>
          </a:p>
        </p:txBody>
      </p:sp>
      <p:sp>
        <p:nvSpPr>
          <p:cNvPr id="8" name="object 8"/>
          <p:cNvSpPr txBox="1"/>
          <p:nvPr/>
        </p:nvSpPr>
        <p:spPr>
          <a:xfrm>
            <a:off x="818075" y="3695006"/>
            <a:ext cx="1720215" cy="632866"/>
          </a:xfrm>
          <a:prstGeom prst="rect">
            <a:avLst/>
          </a:prstGeom>
        </p:spPr>
        <p:txBody>
          <a:bodyPr vert="horz" wrap="square" lIns="0" tIns="9525" rIns="0" bIns="0" rtlCol="0">
            <a:spAutoFit/>
          </a:bodyPr>
          <a:lstStyle/>
          <a:p>
            <a:pPr marL="9525" marR="3810">
              <a:spcBef>
                <a:spcPts val="75"/>
              </a:spcBef>
            </a:pPr>
            <a:r>
              <a:rPr sz="1350" spc="-4" dirty="0">
                <a:latin typeface="Calibri"/>
                <a:cs typeface="Calibri"/>
              </a:rPr>
              <a:t>Prioridad</a:t>
            </a:r>
            <a:r>
              <a:rPr sz="1350" spc="4" dirty="0">
                <a:latin typeface="Calibri"/>
                <a:cs typeface="Calibri"/>
              </a:rPr>
              <a:t> </a:t>
            </a:r>
            <a:r>
              <a:rPr sz="1350" dirty="0">
                <a:latin typeface="Calibri"/>
                <a:cs typeface="Calibri"/>
              </a:rPr>
              <a:t>de</a:t>
            </a:r>
            <a:r>
              <a:rPr sz="1350" spc="-8" dirty="0">
                <a:latin typeface="Calibri"/>
                <a:cs typeface="Calibri"/>
              </a:rPr>
              <a:t> </a:t>
            </a:r>
            <a:r>
              <a:rPr sz="1350" spc="-4" dirty="0">
                <a:latin typeface="Calibri"/>
                <a:cs typeface="Calibri"/>
              </a:rPr>
              <a:t>ejecución, </a:t>
            </a:r>
            <a:r>
              <a:rPr sz="1350" dirty="0">
                <a:latin typeface="Calibri"/>
                <a:cs typeface="Calibri"/>
              </a:rPr>
              <a:t> </a:t>
            </a:r>
            <a:r>
              <a:rPr sz="1350" spc="-8" dirty="0">
                <a:latin typeface="Calibri"/>
                <a:cs typeface="Calibri"/>
              </a:rPr>
              <a:t>asociativa </a:t>
            </a:r>
            <a:r>
              <a:rPr sz="1350" dirty="0">
                <a:latin typeface="Calibri"/>
                <a:cs typeface="Calibri"/>
              </a:rPr>
              <a:t>de </a:t>
            </a:r>
            <a:r>
              <a:rPr sz="1350" spc="-8" dirty="0">
                <a:latin typeface="Calibri"/>
                <a:cs typeface="Calibri"/>
              </a:rPr>
              <a:t>izquierda </a:t>
            </a:r>
            <a:r>
              <a:rPr sz="1350" dirty="0">
                <a:latin typeface="Calibri"/>
                <a:cs typeface="Calibri"/>
              </a:rPr>
              <a:t>a </a:t>
            </a:r>
            <a:r>
              <a:rPr sz="1350" spc="-296" dirty="0">
                <a:latin typeface="Calibri"/>
                <a:cs typeface="Calibri"/>
              </a:rPr>
              <a:t> </a:t>
            </a:r>
            <a:r>
              <a:rPr sz="1350" spc="-8" dirty="0">
                <a:latin typeface="Calibri"/>
                <a:cs typeface="Calibri"/>
              </a:rPr>
              <a:t>derecha</a:t>
            </a:r>
            <a:r>
              <a:rPr sz="1350" spc="4" dirty="0">
                <a:latin typeface="Calibri"/>
                <a:cs typeface="Calibri"/>
              </a:rPr>
              <a:t> </a:t>
            </a:r>
            <a:r>
              <a:rPr sz="1350" dirty="0">
                <a:latin typeface="Calibri"/>
                <a:cs typeface="Calibri"/>
              </a:rPr>
              <a:t>en</a:t>
            </a:r>
            <a:r>
              <a:rPr sz="1350" spc="4" dirty="0">
                <a:latin typeface="Calibri"/>
                <a:cs typeface="Calibri"/>
              </a:rPr>
              <a:t> </a:t>
            </a:r>
            <a:r>
              <a:rPr sz="1350" dirty="0">
                <a:latin typeface="Calibri"/>
                <a:cs typeface="Calibri"/>
              </a:rPr>
              <a:t>el </a:t>
            </a:r>
            <a:r>
              <a:rPr sz="1350" spc="-8" dirty="0">
                <a:latin typeface="Calibri"/>
                <a:cs typeface="Calibri"/>
              </a:rPr>
              <a:t>orden:</a:t>
            </a:r>
            <a:endParaRPr sz="1350">
              <a:latin typeface="Calibri"/>
              <a:cs typeface="Calibri"/>
            </a:endParaRPr>
          </a:p>
        </p:txBody>
      </p:sp>
      <p:sp>
        <p:nvSpPr>
          <p:cNvPr id="9" name="object 9"/>
          <p:cNvSpPr txBox="1"/>
          <p:nvPr/>
        </p:nvSpPr>
        <p:spPr>
          <a:xfrm>
            <a:off x="3027894" y="3695006"/>
            <a:ext cx="252413" cy="632866"/>
          </a:xfrm>
          <a:prstGeom prst="rect">
            <a:avLst/>
          </a:prstGeom>
        </p:spPr>
        <p:txBody>
          <a:bodyPr vert="horz" wrap="square" lIns="0" tIns="9525" rIns="0" bIns="0" rtlCol="0">
            <a:spAutoFit/>
          </a:bodyPr>
          <a:lstStyle/>
          <a:p>
            <a:pPr marL="9525">
              <a:spcBef>
                <a:spcPts val="75"/>
              </a:spcBef>
            </a:pPr>
            <a:r>
              <a:rPr sz="1350" dirty="0">
                <a:latin typeface="Calibri"/>
                <a:cs typeface="Calibri"/>
              </a:rPr>
              <a:t>!</a:t>
            </a:r>
            <a:endParaRPr sz="1350">
              <a:latin typeface="Calibri"/>
              <a:cs typeface="Calibri"/>
            </a:endParaRPr>
          </a:p>
          <a:p>
            <a:pPr marL="9525"/>
            <a:r>
              <a:rPr sz="1350" spc="-4" dirty="0">
                <a:latin typeface="Calibri"/>
                <a:cs typeface="Calibri"/>
              </a:rPr>
              <a:t>&amp;&amp;</a:t>
            </a:r>
            <a:endParaRPr sz="1350">
              <a:latin typeface="Calibri"/>
              <a:cs typeface="Calibri"/>
            </a:endParaRPr>
          </a:p>
          <a:p>
            <a:pPr marL="9525"/>
            <a:r>
              <a:rPr sz="1350" spc="-4" dirty="0">
                <a:latin typeface="Calibri"/>
                <a:cs typeface="Calibri"/>
              </a:rPr>
              <a:t>||</a:t>
            </a:r>
            <a:endParaRPr sz="135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0" y="182373"/>
            <a:ext cx="4904874" cy="440986"/>
          </a:xfrm>
          <a:prstGeom prst="rect">
            <a:avLst/>
          </a:prstGeom>
        </p:spPr>
        <p:txBody>
          <a:bodyPr spcFirstLastPara="1" vert="horz" wrap="square" lIns="0" tIns="10001" rIns="0" bIns="0" rtlCol="0" anchor="t" anchorCtr="0">
            <a:spAutoFit/>
          </a:bodyPr>
          <a:lstStyle/>
          <a:p>
            <a:r>
              <a:rPr lang="es-MX" sz="2800" dirty="0">
                <a:effectLst/>
                <a:latin typeface="Calibri" panose="020F0502020204030204" pitchFamily="34" charset="0"/>
              </a:rPr>
              <a:t>Operadores entre bits </a:t>
            </a:r>
            <a:endParaRPr lang="es-MX" sz="4000" dirty="0">
              <a:effectLst/>
            </a:endParaRPr>
          </a:p>
        </p:txBody>
      </p:sp>
      <p:sp>
        <p:nvSpPr>
          <p:cNvPr id="8" name="object 8"/>
          <p:cNvSpPr txBox="1"/>
          <p:nvPr/>
        </p:nvSpPr>
        <p:spPr>
          <a:xfrm>
            <a:off x="881871" y="930541"/>
            <a:ext cx="7028753" cy="1117614"/>
          </a:xfrm>
          <a:prstGeom prst="rect">
            <a:avLst/>
          </a:prstGeom>
        </p:spPr>
        <p:txBody>
          <a:bodyPr vert="horz" wrap="square" lIns="0" tIns="9525" rIns="0" bIns="0" rtlCol="0">
            <a:spAutoFit/>
          </a:bodyPr>
          <a:lstStyle/>
          <a:p>
            <a:r>
              <a:rPr lang="es-MX" sz="1800" dirty="0">
                <a:effectLst/>
                <a:latin typeface="Calibri" panose="020F0502020204030204" pitchFamily="34" charset="0"/>
              </a:rPr>
              <a:t>Con estos operadores se puede realizar la comprobación, colocación ó desplazamiento de los bits actuales de una variable de los tipos </a:t>
            </a:r>
            <a:r>
              <a:rPr lang="es-MX" sz="1800" b="1" i="1" dirty="0">
                <a:solidFill>
                  <a:srgbClr val="0070C0"/>
                </a:solidFill>
                <a:effectLst/>
                <a:latin typeface="Calibri" panose="020F0502020204030204" pitchFamily="34" charset="0"/>
              </a:rPr>
              <a:t>int </a:t>
            </a:r>
            <a:r>
              <a:rPr lang="es-MX" sz="1800" b="1" dirty="0">
                <a:solidFill>
                  <a:srgbClr val="0070C0"/>
                </a:solidFill>
                <a:effectLst/>
                <a:latin typeface="Calibri" panose="020F0502020204030204" pitchFamily="34" charset="0"/>
              </a:rPr>
              <a:t>y </a:t>
            </a:r>
            <a:r>
              <a:rPr lang="es-MX" sz="1800" b="1" i="1" dirty="0">
                <a:solidFill>
                  <a:srgbClr val="0070C0"/>
                </a:solidFill>
                <a:effectLst/>
                <a:latin typeface="Calibri" panose="020F0502020204030204" pitchFamily="34" charset="0"/>
              </a:rPr>
              <a:t>char</a:t>
            </a:r>
            <a:r>
              <a:rPr lang="es-MX" sz="1800" dirty="0">
                <a:effectLst/>
                <a:latin typeface="Calibri" panose="020F0502020204030204" pitchFamily="34" charset="0"/>
              </a:rPr>
              <a:t>.</a:t>
            </a:r>
          </a:p>
          <a:p>
            <a:endParaRPr lang="es-MX" sz="1800" dirty="0">
              <a:latin typeface="Calibri" panose="020F0502020204030204" pitchFamily="34" charset="0"/>
            </a:endParaRPr>
          </a:p>
          <a:p>
            <a:r>
              <a:rPr lang="es-MX" sz="1800" dirty="0">
                <a:effectLst/>
                <a:latin typeface="Calibri" panose="020F0502020204030204" pitchFamily="34" charset="0"/>
              </a:rPr>
              <a:t>Los operadores entre bits son: </a:t>
            </a:r>
            <a:endParaRPr lang="es-MX" sz="1600" dirty="0">
              <a:effectLst/>
            </a:endParaRPr>
          </a:p>
        </p:txBody>
      </p:sp>
      <p:pic>
        <p:nvPicPr>
          <p:cNvPr id="13" name="Imagen 12">
            <a:extLst>
              <a:ext uri="{FF2B5EF4-FFF2-40B4-BE49-F238E27FC236}">
                <a16:creationId xmlns:a16="http://schemas.microsoft.com/office/drawing/2014/main" id="{FE72609C-B443-0B82-4EF5-1E0AE1C21A8C}"/>
              </a:ext>
            </a:extLst>
          </p:cNvPr>
          <p:cNvPicPr>
            <a:picLocks noChangeAspect="1"/>
          </p:cNvPicPr>
          <p:nvPr/>
        </p:nvPicPr>
        <p:blipFill rotWithShape="1">
          <a:blip r:embed="rId2"/>
          <a:srcRect t="46856" r="22506" b="10973"/>
          <a:stretch/>
        </p:blipFill>
        <p:spPr>
          <a:xfrm>
            <a:off x="881871" y="2232838"/>
            <a:ext cx="5314507" cy="2169042"/>
          </a:xfrm>
          <a:prstGeom prst="rect">
            <a:avLst/>
          </a:prstGeom>
        </p:spPr>
      </p:pic>
    </p:spTree>
    <p:extLst>
      <p:ext uri="{BB962C8B-B14F-4D97-AF65-F5344CB8AC3E}">
        <p14:creationId xmlns:p14="http://schemas.microsoft.com/office/powerpoint/2010/main" val="4285116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 y="182373"/>
            <a:ext cx="5387163" cy="379431"/>
          </a:xfrm>
          <a:prstGeom prst="rect">
            <a:avLst/>
          </a:prstGeom>
        </p:spPr>
        <p:txBody>
          <a:bodyPr spcFirstLastPara="1" vert="horz" wrap="square" lIns="0" tIns="10001" rIns="0" bIns="0" rtlCol="0" anchor="t" anchorCtr="0">
            <a:spAutoFit/>
          </a:bodyPr>
          <a:lstStyle/>
          <a:p>
            <a:r>
              <a:rPr lang="es-MX" dirty="0">
                <a:effectLst/>
                <a:latin typeface="Calibri" panose="020F0502020204030204" pitchFamily="34" charset="0"/>
              </a:rPr>
              <a:t>Operadores de asignación compuestos </a:t>
            </a:r>
            <a:endParaRPr lang="es-MX" sz="2800" dirty="0">
              <a:effectLst/>
            </a:endParaRPr>
          </a:p>
        </p:txBody>
      </p:sp>
      <p:pic>
        <p:nvPicPr>
          <p:cNvPr id="9" name="Imagen 8">
            <a:extLst>
              <a:ext uri="{FF2B5EF4-FFF2-40B4-BE49-F238E27FC236}">
                <a16:creationId xmlns:a16="http://schemas.microsoft.com/office/drawing/2014/main" id="{6C6D6121-4292-7312-DDB6-1D266A1781D3}"/>
              </a:ext>
            </a:extLst>
          </p:cNvPr>
          <p:cNvPicPr>
            <a:picLocks noChangeAspect="1"/>
          </p:cNvPicPr>
          <p:nvPr/>
        </p:nvPicPr>
        <p:blipFill>
          <a:blip r:embed="rId2"/>
          <a:stretch>
            <a:fillRect/>
          </a:stretch>
        </p:blipFill>
        <p:spPr>
          <a:xfrm>
            <a:off x="404035" y="728360"/>
            <a:ext cx="6713073" cy="4076666"/>
          </a:xfrm>
          <a:prstGeom prst="rect">
            <a:avLst/>
          </a:prstGeom>
        </p:spPr>
      </p:pic>
    </p:spTree>
    <p:extLst>
      <p:ext uri="{BB962C8B-B14F-4D97-AF65-F5344CB8AC3E}">
        <p14:creationId xmlns:p14="http://schemas.microsoft.com/office/powerpoint/2010/main" val="2760030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37AA2-1281-5768-5E3B-30EDBA773C48}"/>
              </a:ext>
            </a:extLst>
          </p:cNvPr>
          <p:cNvSpPr>
            <a:spLocks noGrp="1"/>
          </p:cNvSpPr>
          <p:nvPr>
            <p:ph type="title"/>
          </p:nvPr>
        </p:nvSpPr>
        <p:spPr/>
        <p:txBody>
          <a:bodyPr/>
          <a:lstStyle/>
          <a:p>
            <a:r>
              <a:rPr lang="es-ES_tradnl" sz="6600" dirty="0"/>
              <a:t>Expresiones</a:t>
            </a:r>
          </a:p>
        </p:txBody>
      </p:sp>
      <p:sp>
        <p:nvSpPr>
          <p:cNvPr id="3" name="Marcador de texto 2">
            <a:extLst>
              <a:ext uri="{FF2B5EF4-FFF2-40B4-BE49-F238E27FC236}">
                <a16:creationId xmlns:a16="http://schemas.microsoft.com/office/drawing/2014/main" id="{E5A4DA38-95B0-DA60-4623-66AAF1AADC59}"/>
              </a:ext>
            </a:extLst>
          </p:cNvPr>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993208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8" dirty="0"/>
              <a:t>Expresiones</a:t>
            </a:r>
            <a:endParaRPr sz="3300"/>
          </a:p>
        </p:txBody>
      </p:sp>
      <p:sp>
        <p:nvSpPr>
          <p:cNvPr id="3" name="object 3"/>
          <p:cNvSpPr/>
          <p:nvPr/>
        </p:nvSpPr>
        <p:spPr>
          <a:xfrm>
            <a:off x="4489818" y="3639998"/>
            <a:ext cx="1098709" cy="207169"/>
          </a:xfrm>
          <a:custGeom>
            <a:avLst/>
            <a:gdLst/>
            <a:ahLst/>
            <a:cxnLst/>
            <a:rect l="l" t="t" r="r" b="b"/>
            <a:pathLst>
              <a:path w="1464945" h="276225">
                <a:moveTo>
                  <a:pt x="75336" y="9156"/>
                </a:moveTo>
                <a:lnTo>
                  <a:pt x="72542" y="0"/>
                </a:lnTo>
                <a:lnTo>
                  <a:pt x="56134" y="6400"/>
                </a:lnTo>
                <a:lnTo>
                  <a:pt x="41706" y="16433"/>
                </a:lnTo>
                <a:lnTo>
                  <a:pt x="18846" y="47434"/>
                </a:lnTo>
                <a:lnTo>
                  <a:pt x="4699" y="89242"/>
                </a:lnTo>
                <a:lnTo>
                  <a:pt x="0" y="138188"/>
                </a:lnTo>
                <a:lnTo>
                  <a:pt x="1168" y="163372"/>
                </a:lnTo>
                <a:lnTo>
                  <a:pt x="10591" y="208686"/>
                </a:lnTo>
                <a:lnTo>
                  <a:pt x="29286" y="246037"/>
                </a:lnTo>
                <a:lnTo>
                  <a:pt x="72542" y="276148"/>
                </a:lnTo>
                <a:lnTo>
                  <a:pt x="75336" y="266992"/>
                </a:lnTo>
                <a:lnTo>
                  <a:pt x="62649" y="260413"/>
                </a:lnTo>
                <a:lnTo>
                  <a:pt x="51600" y="250850"/>
                </a:lnTo>
                <a:lnTo>
                  <a:pt x="28346" y="204673"/>
                </a:lnTo>
                <a:lnTo>
                  <a:pt x="21399" y="162394"/>
                </a:lnTo>
                <a:lnTo>
                  <a:pt x="20523" y="138074"/>
                </a:lnTo>
                <a:lnTo>
                  <a:pt x="21399" y="113931"/>
                </a:lnTo>
                <a:lnTo>
                  <a:pt x="28346" y="71577"/>
                </a:lnTo>
                <a:lnTo>
                  <a:pt x="51600" y="25311"/>
                </a:lnTo>
                <a:lnTo>
                  <a:pt x="62649" y="15735"/>
                </a:lnTo>
                <a:lnTo>
                  <a:pt x="75336" y="9156"/>
                </a:lnTo>
                <a:close/>
              </a:path>
              <a:path w="1464945" h="276225">
                <a:moveTo>
                  <a:pt x="937679" y="41529"/>
                </a:moveTo>
                <a:lnTo>
                  <a:pt x="934669" y="32931"/>
                </a:lnTo>
                <a:lnTo>
                  <a:pt x="919314" y="38481"/>
                </a:lnTo>
                <a:lnTo>
                  <a:pt x="905865" y="46507"/>
                </a:lnTo>
                <a:lnTo>
                  <a:pt x="876973" y="85039"/>
                </a:lnTo>
                <a:lnTo>
                  <a:pt x="867143" y="138861"/>
                </a:lnTo>
                <a:lnTo>
                  <a:pt x="868235" y="158318"/>
                </a:lnTo>
                <a:lnTo>
                  <a:pt x="884555" y="207670"/>
                </a:lnTo>
                <a:lnTo>
                  <a:pt x="919276" y="239153"/>
                </a:lnTo>
                <a:lnTo>
                  <a:pt x="934669" y="244678"/>
                </a:lnTo>
                <a:lnTo>
                  <a:pt x="937348" y="236080"/>
                </a:lnTo>
                <a:lnTo>
                  <a:pt x="925283" y="230746"/>
                </a:lnTo>
                <a:lnTo>
                  <a:pt x="914882" y="223304"/>
                </a:lnTo>
                <a:lnTo>
                  <a:pt x="893521" y="188620"/>
                </a:lnTo>
                <a:lnTo>
                  <a:pt x="886447" y="137744"/>
                </a:lnTo>
                <a:lnTo>
                  <a:pt x="887234" y="119684"/>
                </a:lnTo>
                <a:lnTo>
                  <a:pt x="899007" y="75069"/>
                </a:lnTo>
                <a:lnTo>
                  <a:pt x="925474" y="46850"/>
                </a:lnTo>
                <a:lnTo>
                  <a:pt x="937679" y="41529"/>
                </a:lnTo>
                <a:close/>
              </a:path>
              <a:path w="1464945" h="276225">
                <a:moveTo>
                  <a:pt x="1360741" y="138861"/>
                </a:moveTo>
                <a:lnTo>
                  <a:pt x="1350924" y="85039"/>
                </a:lnTo>
                <a:lnTo>
                  <a:pt x="1322031" y="46507"/>
                </a:lnTo>
                <a:lnTo>
                  <a:pt x="1293215" y="32931"/>
                </a:lnTo>
                <a:lnTo>
                  <a:pt x="1290205" y="41529"/>
                </a:lnTo>
                <a:lnTo>
                  <a:pt x="1302461" y="46850"/>
                </a:lnTo>
                <a:lnTo>
                  <a:pt x="1313002" y="54216"/>
                </a:lnTo>
                <a:lnTo>
                  <a:pt x="1334414" y="88341"/>
                </a:lnTo>
                <a:lnTo>
                  <a:pt x="1341437" y="137744"/>
                </a:lnTo>
                <a:lnTo>
                  <a:pt x="1340650" y="156425"/>
                </a:lnTo>
                <a:lnTo>
                  <a:pt x="1328877" y="202145"/>
                </a:lnTo>
                <a:lnTo>
                  <a:pt x="1302613" y="230746"/>
                </a:lnTo>
                <a:lnTo>
                  <a:pt x="1290535" y="236080"/>
                </a:lnTo>
                <a:lnTo>
                  <a:pt x="1293215" y="244678"/>
                </a:lnTo>
                <a:lnTo>
                  <a:pt x="1333677" y="220637"/>
                </a:lnTo>
                <a:lnTo>
                  <a:pt x="1356398" y="176276"/>
                </a:lnTo>
                <a:lnTo>
                  <a:pt x="1359662" y="158318"/>
                </a:lnTo>
                <a:lnTo>
                  <a:pt x="1360741" y="138861"/>
                </a:lnTo>
                <a:close/>
              </a:path>
              <a:path w="1464945" h="276225">
                <a:moveTo>
                  <a:pt x="1464576" y="138074"/>
                </a:moveTo>
                <a:lnTo>
                  <a:pt x="1459865" y="89242"/>
                </a:lnTo>
                <a:lnTo>
                  <a:pt x="1445717" y="47434"/>
                </a:lnTo>
                <a:lnTo>
                  <a:pt x="1422857" y="16433"/>
                </a:lnTo>
                <a:lnTo>
                  <a:pt x="1392021" y="0"/>
                </a:lnTo>
                <a:lnTo>
                  <a:pt x="1389227" y="9156"/>
                </a:lnTo>
                <a:lnTo>
                  <a:pt x="1401914" y="15735"/>
                </a:lnTo>
                <a:lnTo>
                  <a:pt x="1412963" y="25311"/>
                </a:lnTo>
                <a:lnTo>
                  <a:pt x="1436217" y="71577"/>
                </a:lnTo>
                <a:lnTo>
                  <a:pt x="1443177" y="113931"/>
                </a:lnTo>
                <a:lnTo>
                  <a:pt x="1444040" y="138188"/>
                </a:lnTo>
                <a:lnTo>
                  <a:pt x="1443177" y="162394"/>
                </a:lnTo>
                <a:lnTo>
                  <a:pt x="1436217" y="204673"/>
                </a:lnTo>
                <a:lnTo>
                  <a:pt x="1412963" y="250850"/>
                </a:lnTo>
                <a:lnTo>
                  <a:pt x="1389227" y="266992"/>
                </a:lnTo>
                <a:lnTo>
                  <a:pt x="1392021" y="276148"/>
                </a:lnTo>
                <a:lnTo>
                  <a:pt x="1435277" y="246037"/>
                </a:lnTo>
                <a:lnTo>
                  <a:pt x="1453972" y="208686"/>
                </a:lnTo>
                <a:lnTo>
                  <a:pt x="1463395" y="163372"/>
                </a:lnTo>
                <a:lnTo>
                  <a:pt x="1464576" y="138074"/>
                </a:lnTo>
                <a:close/>
              </a:path>
            </a:pathLst>
          </a:custGeom>
          <a:solidFill>
            <a:srgbClr val="000000"/>
          </a:solidFill>
        </p:spPr>
        <p:txBody>
          <a:bodyPr wrap="square" lIns="0" tIns="0" rIns="0" bIns="0" rtlCol="0"/>
          <a:lstStyle/>
          <a:p>
            <a:endParaRPr sz="1050"/>
          </a:p>
        </p:txBody>
      </p:sp>
      <p:sp>
        <p:nvSpPr>
          <p:cNvPr id="4" name="object 4"/>
          <p:cNvSpPr txBox="1"/>
          <p:nvPr/>
        </p:nvSpPr>
        <p:spPr>
          <a:xfrm>
            <a:off x="687704" y="1317670"/>
            <a:ext cx="7651433" cy="3231719"/>
          </a:xfrm>
          <a:prstGeom prst="rect">
            <a:avLst/>
          </a:prstGeom>
        </p:spPr>
        <p:txBody>
          <a:bodyPr vert="horz" wrap="square" lIns="0" tIns="36195" rIns="0" bIns="0" rtlCol="0">
            <a:spAutoFit/>
          </a:bodyPr>
          <a:lstStyle/>
          <a:p>
            <a:pPr marL="9525">
              <a:spcBef>
                <a:spcPts val="285"/>
              </a:spcBef>
            </a:pPr>
            <a:r>
              <a:rPr sz="2100" spc="-4" dirty="0">
                <a:latin typeface="Calibri"/>
                <a:cs typeface="Calibri"/>
              </a:rPr>
              <a:t>Una</a:t>
            </a:r>
            <a:r>
              <a:rPr sz="2100" spc="4" dirty="0">
                <a:latin typeface="Calibri"/>
                <a:cs typeface="Calibri"/>
              </a:rPr>
              <a:t> </a:t>
            </a:r>
            <a:r>
              <a:rPr sz="2100" spc="-11" dirty="0">
                <a:latin typeface="Calibri"/>
                <a:cs typeface="Calibri"/>
              </a:rPr>
              <a:t>expresión</a:t>
            </a:r>
            <a:r>
              <a:rPr sz="2100" spc="23" dirty="0">
                <a:latin typeface="Calibri"/>
                <a:cs typeface="Calibri"/>
              </a:rPr>
              <a:t> </a:t>
            </a:r>
            <a:r>
              <a:rPr sz="2100" spc="-4" dirty="0">
                <a:latin typeface="Calibri"/>
                <a:cs typeface="Calibri"/>
              </a:rPr>
              <a:t>es</a:t>
            </a:r>
            <a:r>
              <a:rPr sz="2100" spc="8" dirty="0">
                <a:latin typeface="Calibri"/>
                <a:cs typeface="Calibri"/>
              </a:rPr>
              <a:t> </a:t>
            </a:r>
            <a:r>
              <a:rPr sz="2100" spc="-8" dirty="0">
                <a:latin typeface="Calibri"/>
                <a:cs typeface="Calibri"/>
              </a:rPr>
              <a:t>una</a:t>
            </a:r>
            <a:r>
              <a:rPr sz="2100" spc="15" dirty="0">
                <a:latin typeface="Calibri"/>
                <a:cs typeface="Calibri"/>
              </a:rPr>
              <a:t> </a:t>
            </a:r>
            <a:r>
              <a:rPr sz="2100" spc="-8" dirty="0">
                <a:latin typeface="Calibri"/>
                <a:cs typeface="Calibri"/>
              </a:rPr>
              <a:t>combinación</a:t>
            </a:r>
            <a:r>
              <a:rPr sz="2100" spc="23" dirty="0">
                <a:latin typeface="Calibri"/>
                <a:cs typeface="Calibri"/>
              </a:rPr>
              <a:t> </a:t>
            </a:r>
            <a:r>
              <a:rPr sz="2100" spc="-4" dirty="0">
                <a:latin typeface="Calibri"/>
                <a:cs typeface="Calibri"/>
              </a:rPr>
              <a:t>de</a:t>
            </a:r>
            <a:r>
              <a:rPr sz="2100" spc="8" dirty="0">
                <a:latin typeface="Calibri"/>
                <a:cs typeface="Calibri"/>
              </a:rPr>
              <a:t> </a:t>
            </a:r>
            <a:r>
              <a:rPr sz="2100" b="1" spc="-11" dirty="0">
                <a:latin typeface="Calibri"/>
                <a:cs typeface="Calibri"/>
              </a:rPr>
              <a:t>operandos</a:t>
            </a:r>
            <a:r>
              <a:rPr sz="2100" b="1" spc="19" dirty="0">
                <a:latin typeface="Calibri"/>
                <a:cs typeface="Calibri"/>
              </a:rPr>
              <a:t> </a:t>
            </a:r>
            <a:r>
              <a:rPr sz="2100" spc="-4" dirty="0">
                <a:latin typeface="Calibri"/>
                <a:cs typeface="Calibri"/>
              </a:rPr>
              <a:t>y </a:t>
            </a:r>
            <a:r>
              <a:rPr sz="2100" b="1" spc="-11" dirty="0">
                <a:latin typeface="Calibri"/>
                <a:cs typeface="Calibri"/>
              </a:rPr>
              <a:t>operadores</a:t>
            </a:r>
            <a:r>
              <a:rPr sz="2100" spc="-11" dirty="0">
                <a:latin typeface="Calibri"/>
                <a:cs typeface="Calibri"/>
              </a:rPr>
              <a:t>.</a:t>
            </a:r>
            <a:endParaRPr sz="2100">
              <a:latin typeface="Calibri"/>
              <a:cs typeface="Calibri"/>
            </a:endParaRPr>
          </a:p>
          <a:p>
            <a:pPr marL="523875" marR="52864" indent="-171450">
              <a:lnSpc>
                <a:spcPts val="1943"/>
              </a:lnSpc>
              <a:spcBef>
                <a:spcPts val="428"/>
              </a:spcBef>
              <a:buFont typeface="Arial MT"/>
              <a:buChar char="•"/>
              <a:tabLst>
                <a:tab pos="523875" algn="l"/>
              </a:tabLst>
            </a:pPr>
            <a:r>
              <a:rPr sz="1800" u="heavy" spc="-8" dirty="0">
                <a:uFill>
                  <a:solidFill>
                    <a:srgbClr val="000000"/>
                  </a:solidFill>
                </a:uFill>
                <a:latin typeface="Calibri"/>
                <a:cs typeface="Calibri"/>
              </a:rPr>
              <a:t>Operandos</a:t>
            </a:r>
            <a:r>
              <a:rPr sz="1800" spc="-8" dirty="0">
                <a:latin typeface="Calibri"/>
                <a:cs typeface="Calibri"/>
              </a:rPr>
              <a:t>: </a:t>
            </a:r>
            <a:r>
              <a:rPr sz="1800" spc="-11" dirty="0">
                <a:latin typeface="Calibri"/>
                <a:cs typeface="Calibri"/>
              </a:rPr>
              <a:t>constantes </a:t>
            </a:r>
            <a:r>
              <a:rPr sz="1800" spc="-8" dirty="0">
                <a:latin typeface="Calibri"/>
                <a:cs typeface="Calibri"/>
              </a:rPr>
              <a:t>literales, </a:t>
            </a:r>
            <a:r>
              <a:rPr sz="1800" spc="-11" dirty="0">
                <a:latin typeface="Calibri"/>
                <a:cs typeface="Calibri"/>
              </a:rPr>
              <a:t>constantes </a:t>
            </a:r>
            <a:r>
              <a:rPr sz="1800" spc="-4" dirty="0">
                <a:latin typeface="Calibri"/>
                <a:cs typeface="Calibri"/>
              </a:rPr>
              <a:t>simbólicas, variables, llamadas </a:t>
            </a:r>
            <a:r>
              <a:rPr sz="1800" dirty="0">
                <a:latin typeface="Calibri"/>
                <a:cs typeface="Calibri"/>
              </a:rPr>
              <a:t>a </a:t>
            </a:r>
            <a:r>
              <a:rPr sz="1800" spc="-398" dirty="0">
                <a:latin typeface="Calibri"/>
                <a:cs typeface="Calibri"/>
              </a:rPr>
              <a:t> </a:t>
            </a:r>
            <a:r>
              <a:rPr sz="1800" spc="-4" dirty="0">
                <a:latin typeface="Calibri"/>
                <a:cs typeface="Calibri"/>
              </a:rPr>
              <a:t>funciones.</a:t>
            </a:r>
            <a:endParaRPr sz="1800">
              <a:latin typeface="Calibri"/>
              <a:cs typeface="Calibri"/>
            </a:endParaRPr>
          </a:p>
          <a:p>
            <a:pPr marL="523875" indent="-171450">
              <a:spcBef>
                <a:spcPts val="135"/>
              </a:spcBef>
              <a:buFont typeface="Arial MT"/>
              <a:buChar char="•"/>
              <a:tabLst>
                <a:tab pos="523875" algn="l"/>
              </a:tabLst>
            </a:pPr>
            <a:r>
              <a:rPr sz="1800" u="heavy" spc="-8" dirty="0">
                <a:uFill>
                  <a:solidFill>
                    <a:srgbClr val="000000"/>
                  </a:solidFill>
                </a:uFill>
                <a:latin typeface="Calibri"/>
                <a:cs typeface="Calibri"/>
              </a:rPr>
              <a:t>Operadores</a:t>
            </a:r>
            <a:r>
              <a:rPr sz="1800" spc="-8" dirty="0">
                <a:latin typeface="Calibri"/>
                <a:cs typeface="Calibri"/>
              </a:rPr>
              <a:t>:</a:t>
            </a:r>
            <a:r>
              <a:rPr sz="1800" dirty="0">
                <a:latin typeface="Calibri"/>
                <a:cs typeface="Calibri"/>
              </a:rPr>
              <a:t> </a:t>
            </a:r>
            <a:r>
              <a:rPr sz="1800" spc="-4" dirty="0">
                <a:latin typeface="Calibri"/>
                <a:cs typeface="Calibri"/>
              </a:rPr>
              <a:t>aritméticos,</a:t>
            </a:r>
            <a:r>
              <a:rPr sz="1800" spc="-30" dirty="0">
                <a:latin typeface="Calibri"/>
                <a:cs typeface="Calibri"/>
              </a:rPr>
              <a:t> </a:t>
            </a:r>
            <a:r>
              <a:rPr sz="1800" spc="-8" dirty="0">
                <a:latin typeface="Calibri"/>
                <a:cs typeface="Calibri"/>
              </a:rPr>
              <a:t>incrementales,</a:t>
            </a:r>
            <a:r>
              <a:rPr sz="1800" spc="-11" dirty="0">
                <a:latin typeface="Calibri"/>
                <a:cs typeface="Calibri"/>
              </a:rPr>
              <a:t> </a:t>
            </a:r>
            <a:r>
              <a:rPr sz="1800" spc="-4" dirty="0">
                <a:latin typeface="Calibri"/>
                <a:cs typeface="Calibri"/>
              </a:rPr>
              <a:t>relacionales</a:t>
            </a:r>
            <a:r>
              <a:rPr sz="1800" spc="-11" dirty="0">
                <a:latin typeface="Calibri"/>
                <a:cs typeface="Calibri"/>
              </a:rPr>
              <a:t> </a:t>
            </a:r>
            <a:r>
              <a:rPr sz="1800" dirty="0">
                <a:latin typeface="Calibri"/>
                <a:cs typeface="Calibri"/>
              </a:rPr>
              <a:t>y</a:t>
            </a:r>
            <a:r>
              <a:rPr sz="1800" spc="-8" dirty="0">
                <a:latin typeface="Calibri"/>
                <a:cs typeface="Calibri"/>
              </a:rPr>
              <a:t> lógicos.</a:t>
            </a:r>
            <a:endParaRPr sz="1800">
              <a:latin typeface="Calibri"/>
              <a:cs typeface="Calibri"/>
            </a:endParaRPr>
          </a:p>
          <a:p>
            <a:pPr>
              <a:spcBef>
                <a:spcPts val="11"/>
              </a:spcBef>
            </a:pPr>
            <a:endParaRPr sz="2513">
              <a:latin typeface="Calibri"/>
              <a:cs typeface="Calibri"/>
            </a:endParaRPr>
          </a:p>
          <a:p>
            <a:pPr marL="9525" marR="3810">
              <a:lnSpc>
                <a:spcPts val="2273"/>
              </a:lnSpc>
            </a:pPr>
            <a:r>
              <a:rPr sz="2100" spc="-4" dirty="0">
                <a:latin typeface="Calibri"/>
                <a:cs typeface="Calibri"/>
              </a:rPr>
              <a:t>Una</a:t>
            </a:r>
            <a:r>
              <a:rPr sz="2100" spc="4" dirty="0">
                <a:latin typeface="Calibri"/>
                <a:cs typeface="Calibri"/>
              </a:rPr>
              <a:t> </a:t>
            </a:r>
            <a:r>
              <a:rPr sz="2100" spc="-11" dirty="0">
                <a:latin typeface="Calibri"/>
                <a:cs typeface="Calibri"/>
              </a:rPr>
              <a:t>expresión</a:t>
            </a:r>
            <a:r>
              <a:rPr sz="2100" spc="26" dirty="0">
                <a:latin typeface="Calibri"/>
                <a:cs typeface="Calibri"/>
              </a:rPr>
              <a:t> </a:t>
            </a:r>
            <a:r>
              <a:rPr sz="2100" spc="-8" dirty="0">
                <a:latin typeface="Calibri"/>
                <a:cs typeface="Calibri"/>
              </a:rPr>
              <a:t>puede</a:t>
            </a:r>
            <a:r>
              <a:rPr sz="2100" spc="23" dirty="0">
                <a:latin typeface="Calibri"/>
                <a:cs typeface="Calibri"/>
              </a:rPr>
              <a:t> </a:t>
            </a:r>
            <a:r>
              <a:rPr sz="2100" spc="-4" dirty="0">
                <a:latin typeface="Calibri"/>
                <a:cs typeface="Calibri"/>
              </a:rPr>
              <a:t>ser</a:t>
            </a:r>
            <a:r>
              <a:rPr sz="2100" spc="11" dirty="0">
                <a:latin typeface="Calibri"/>
                <a:cs typeface="Calibri"/>
              </a:rPr>
              <a:t> </a:t>
            </a:r>
            <a:r>
              <a:rPr sz="2100" spc="-8" dirty="0">
                <a:latin typeface="Calibri"/>
                <a:cs typeface="Calibri"/>
              </a:rPr>
              <a:t>simple</a:t>
            </a:r>
            <a:r>
              <a:rPr sz="2100" spc="19" dirty="0">
                <a:latin typeface="Calibri"/>
                <a:cs typeface="Calibri"/>
              </a:rPr>
              <a:t> </a:t>
            </a:r>
            <a:r>
              <a:rPr sz="2100" spc="-4" dirty="0">
                <a:latin typeface="Calibri"/>
                <a:cs typeface="Calibri"/>
              </a:rPr>
              <a:t>o</a:t>
            </a:r>
            <a:r>
              <a:rPr sz="2100" spc="4" dirty="0">
                <a:latin typeface="Calibri"/>
                <a:cs typeface="Calibri"/>
              </a:rPr>
              <a:t> </a:t>
            </a:r>
            <a:r>
              <a:rPr sz="2100" spc="-15" dirty="0">
                <a:latin typeface="Calibri"/>
                <a:cs typeface="Calibri"/>
              </a:rPr>
              <a:t>estar</a:t>
            </a:r>
            <a:r>
              <a:rPr sz="2100" spc="11" dirty="0">
                <a:latin typeface="Calibri"/>
                <a:cs typeface="Calibri"/>
              </a:rPr>
              <a:t> </a:t>
            </a:r>
            <a:r>
              <a:rPr sz="2100" spc="-11" dirty="0">
                <a:latin typeface="Calibri"/>
                <a:cs typeface="Calibri"/>
              </a:rPr>
              <a:t>formada</a:t>
            </a:r>
            <a:r>
              <a:rPr sz="2100" spc="8" dirty="0">
                <a:latin typeface="Calibri"/>
                <a:cs typeface="Calibri"/>
              </a:rPr>
              <a:t> </a:t>
            </a:r>
            <a:r>
              <a:rPr sz="2100" spc="-4" dirty="0">
                <a:latin typeface="Calibri"/>
                <a:cs typeface="Calibri"/>
              </a:rPr>
              <a:t>por</a:t>
            </a:r>
            <a:r>
              <a:rPr sz="2100" spc="8" dirty="0">
                <a:latin typeface="Calibri"/>
                <a:cs typeface="Calibri"/>
              </a:rPr>
              <a:t> </a:t>
            </a:r>
            <a:r>
              <a:rPr sz="2100" spc="-15" dirty="0">
                <a:latin typeface="Calibri"/>
                <a:cs typeface="Calibri"/>
              </a:rPr>
              <a:t>otras</a:t>
            </a:r>
            <a:r>
              <a:rPr sz="2100" spc="11" dirty="0">
                <a:latin typeface="Calibri"/>
                <a:cs typeface="Calibri"/>
              </a:rPr>
              <a:t> </a:t>
            </a:r>
            <a:r>
              <a:rPr sz="2100" spc="-11" dirty="0">
                <a:latin typeface="Calibri"/>
                <a:cs typeface="Calibri"/>
              </a:rPr>
              <a:t>expresiones </a:t>
            </a:r>
            <a:r>
              <a:rPr sz="2100" spc="-461" dirty="0">
                <a:latin typeface="Calibri"/>
                <a:cs typeface="Calibri"/>
              </a:rPr>
              <a:t> </a:t>
            </a:r>
            <a:r>
              <a:rPr sz="2100" spc="-4" dirty="0">
                <a:latin typeface="Calibri"/>
                <a:cs typeface="Calibri"/>
              </a:rPr>
              <a:t>agrupadas</a:t>
            </a:r>
            <a:r>
              <a:rPr sz="2100" spc="15" dirty="0">
                <a:latin typeface="Calibri"/>
                <a:cs typeface="Calibri"/>
              </a:rPr>
              <a:t> </a:t>
            </a:r>
            <a:r>
              <a:rPr sz="2100" spc="-15" dirty="0">
                <a:latin typeface="Calibri"/>
                <a:cs typeface="Calibri"/>
              </a:rPr>
              <a:t>entre</a:t>
            </a:r>
            <a:r>
              <a:rPr sz="2100" dirty="0">
                <a:latin typeface="Calibri"/>
                <a:cs typeface="Calibri"/>
              </a:rPr>
              <a:t> </a:t>
            </a:r>
            <a:r>
              <a:rPr sz="2100" spc="-11" dirty="0">
                <a:latin typeface="Calibri"/>
                <a:cs typeface="Calibri"/>
              </a:rPr>
              <a:t>paréntesis:</a:t>
            </a:r>
            <a:endParaRPr sz="2100">
              <a:latin typeface="Calibri"/>
              <a:cs typeface="Calibri"/>
            </a:endParaRPr>
          </a:p>
          <a:p>
            <a:pPr marL="2144078">
              <a:spcBef>
                <a:spcPts val="1099"/>
              </a:spcBef>
              <a:tabLst>
                <a:tab pos="4914900" algn="l"/>
              </a:tabLst>
            </a:pPr>
            <a:r>
              <a:rPr sz="1350" dirty="0">
                <a:latin typeface="Cambria Math"/>
                <a:cs typeface="Cambria Math"/>
              </a:rPr>
              <a:t>𝑥</a:t>
            </a:r>
            <a:r>
              <a:rPr sz="1350" spc="127" dirty="0">
                <a:latin typeface="Cambria Math"/>
                <a:cs typeface="Cambria Math"/>
              </a:rPr>
              <a:t> </a:t>
            </a:r>
            <a:r>
              <a:rPr sz="1350" dirty="0">
                <a:latin typeface="Cambria Math"/>
                <a:cs typeface="Cambria Math"/>
              </a:rPr>
              <a:t>=</a:t>
            </a:r>
            <a:r>
              <a:rPr sz="1350" spc="79" dirty="0">
                <a:latin typeface="Cambria Math"/>
                <a:cs typeface="Cambria Math"/>
              </a:rPr>
              <a:t> </a:t>
            </a:r>
            <a:r>
              <a:rPr sz="1350" dirty="0">
                <a:latin typeface="Cambria Math"/>
                <a:cs typeface="Cambria Math"/>
              </a:rPr>
              <a:t>𝑎</a:t>
            </a:r>
            <a:r>
              <a:rPr sz="1350" spc="30" dirty="0">
                <a:latin typeface="Cambria Math"/>
                <a:cs typeface="Cambria Math"/>
              </a:rPr>
              <a:t> </a:t>
            </a:r>
            <a:r>
              <a:rPr sz="1350" dirty="0">
                <a:latin typeface="Cambria Math"/>
                <a:cs typeface="Cambria Math"/>
              </a:rPr>
              <a:t>+</a:t>
            </a:r>
            <a:r>
              <a:rPr sz="1350" spc="11" dirty="0">
                <a:latin typeface="Cambria Math"/>
                <a:cs typeface="Cambria Math"/>
              </a:rPr>
              <a:t> </a:t>
            </a:r>
            <a:r>
              <a:rPr sz="1350" spc="-4" dirty="0">
                <a:latin typeface="Cambria Math"/>
                <a:cs typeface="Cambria Math"/>
              </a:rPr>
              <a:t>𝑃𝐼</a:t>
            </a:r>
            <a:r>
              <a:rPr sz="1350" spc="344" dirty="0">
                <a:latin typeface="Cambria Math"/>
                <a:cs typeface="Cambria Math"/>
              </a:rPr>
              <a:t> </a:t>
            </a:r>
            <a:r>
              <a:rPr sz="1350" dirty="0">
                <a:latin typeface="Cambria Math"/>
                <a:cs typeface="Cambria Math"/>
              </a:rPr>
              <a:t>∗</a:t>
            </a:r>
            <a:r>
              <a:rPr sz="1350" spc="11" dirty="0">
                <a:latin typeface="Cambria Math"/>
                <a:cs typeface="Cambria Math"/>
              </a:rPr>
              <a:t> </a:t>
            </a:r>
            <a:r>
              <a:rPr sz="1350" spc="-4" dirty="0">
                <a:latin typeface="Cambria Math"/>
                <a:cs typeface="Cambria Math"/>
              </a:rPr>
              <a:t>(𝑧</a:t>
            </a:r>
            <a:r>
              <a:rPr sz="1350" spc="30" dirty="0">
                <a:latin typeface="Cambria Math"/>
                <a:cs typeface="Cambria Math"/>
              </a:rPr>
              <a:t> </a:t>
            </a:r>
            <a:r>
              <a:rPr sz="1350" dirty="0">
                <a:latin typeface="Cambria Math"/>
                <a:cs typeface="Cambria Math"/>
              </a:rPr>
              <a:t>∗</a:t>
            </a:r>
            <a:r>
              <a:rPr sz="1350" spc="4" dirty="0">
                <a:latin typeface="Cambria Math"/>
                <a:cs typeface="Cambria Math"/>
              </a:rPr>
              <a:t> </a:t>
            </a:r>
            <a:r>
              <a:rPr sz="1350" spc="-4" dirty="0">
                <a:latin typeface="Cambria Math"/>
                <a:cs typeface="Cambria Math"/>
              </a:rPr>
              <a:t>𝑠𝑞𝑟𝑡</a:t>
            </a:r>
            <a:r>
              <a:rPr sz="1350" spc="349" dirty="0">
                <a:latin typeface="Cambria Math"/>
                <a:cs typeface="Cambria Math"/>
              </a:rPr>
              <a:t> </a:t>
            </a:r>
            <a:r>
              <a:rPr sz="1350" dirty="0">
                <a:latin typeface="Cambria Math"/>
                <a:cs typeface="Cambria Math"/>
              </a:rPr>
              <a:t>2</a:t>
            </a:r>
            <a:r>
              <a:rPr sz="1350" spc="8" dirty="0">
                <a:latin typeface="Cambria Math"/>
                <a:cs typeface="Cambria Math"/>
              </a:rPr>
              <a:t> </a:t>
            </a:r>
            <a:r>
              <a:rPr sz="1350" dirty="0">
                <a:latin typeface="Cambria Math"/>
                <a:cs typeface="Cambria Math"/>
              </a:rPr>
              <a:t>∗</a:t>
            </a:r>
            <a:r>
              <a:rPr sz="1350" spc="8" dirty="0">
                <a:latin typeface="Cambria Math"/>
                <a:cs typeface="Cambria Math"/>
              </a:rPr>
              <a:t> </a:t>
            </a:r>
            <a:r>
              <a:rPr sz="1350" dirty="0">
                <a:latin typeface="Cambria Math"/>
                <a:cs typeface="Cambria Math"/>
              </a:rPr>
              <a:t>𝑝𝑜𝑤</a:t>
            </a:r>
            <a:r>
              <a:rPr sz="1350" spc="296" dirty="0">
                <a:latin typeface="Cambria Math"/>
                <a:cs typeface="Cambria Math"/>
              </a:rPr>
              <a:t> </a:t>
            </a:r>
            <a:r>
              <a:rPr sz="1350" spc="11" dirty="0">
                <a:latin typeface="Cambria Math"/>
                <a:cs typeface="Cambria Math"/>
              </a:rPr>
              <a:t>𝑦,</a:t>
            </a:r>
            <a:r>
              <a:rPr sz="1350" spc="-68" dirty="0">
                <a:latin typeface="Cambria Math"/>
                <a:cs typeface="Cambria Math"/>
              </a:rPr>
              <a:t> </a:t>
            </a:r>
            <a:r>
              <a:rPr sz="1350" dirty="0">
                <a:latin typeface="Cambria Math"/>
                <a:cs typeface="Cambria Math"/>
              </a:rPr>
              <a:t>3	)</a:t>
            </a:r>
            <a:endParaRPr sz="1350">
              <a:latin typeface="Cambria Math"/>
              <a:cs typeface="Cambria Math"/>
            </a:endParaRPr>
          </a:p>
          <a:p>
            <a:pPr marL="9525" marR="227648">
              <a:lnSpc>
                <a:spcPts val="2273"/>
              </a:lnSpc>
              <a:spcBef>
                <a:spcPts val="1039"/>
              </a:spcBef>
            </a:pPr>
            <a:r>
              <a:rPr sz="2100" spc="-4" dirty="0">
                <a:latin typeface="Calibri"/>
                <a:cs typeface="Calibri"/>
              </a:rPr>
              <a:t>En</a:t>
            </a:r>
            <a:r>
              <a:rPr sz="2100" spc="4" dirty="0">
                <a:latin typeface="Calibri"/>
                <a:cs typeface="Calibri"/>
              </a:rPr>
              <a:t> </a:t>
            </a:r>
            <a:r>
              <a:rPr sz="2100" spc="-11" dirty="0">
                <a:latin typeface="Calibri"/>
                <a:cs typeface="Calibri"/>
              </a:rPr>
              <a:t>general,</a:t>
            </a:r>
            <a:r>
              <a:rPr sz="2100" spc="-4" dirty="0">
                <a:latin typeface="Calibri"/>
                <a:cs typeface="Calibri"/>
              </a:rPr>
              <a:t> en C </a:t>
            </a:r>
            <a:r>
              <a:rPr sz="2100" spc="-15" dirty="0">
                <a:latin typeface="Calibri"/>
                <a:cs typeface="Calibri"/>
              </a:rPr>
              <a:t>hay</a:t>
            </a:r>
            <a:r>
              <a:rPr sz="2100" spc="11" dirty="0">
                <a:latin typeface="Calibri"/>
                <a:cs typeface="Calibri"/>
              </a:rPr>
              <a:t> </a:t>
            </a:r>
            <a:r>
              <a:rPr sz="2100" spc="-11" dirty="0">
                <a:latin typeface="Calibri"/>
                <a:cs typeface="Calibri"/>
              </a:rPr>
              <a:t>expresiones</a:t>
            </a:r>
            <a:r>
              <a:rPr sz="2100" spc="26" dirty="0">
                <a:latin typeface="Calibri"/>
                <a:cs typeface="Calibri"/>
              </a:rPr>
              <a:t> </a:t>
            </a:r>
            <a:r>
              <a:rPr sz="2100" spc="-8" dirty="0">
                <a:latin typeface="Calibri"/>
                <a:cs typeface="Calibri"/>
              </a:rPr>
              <a:t>aritméticas,</a:t>
            </a:r>
            <a:r>
              <a:rPr sz="2100" dirty="0">
                <a:latin typeface="Calibri"/>
                <a:cs typeface="Calibri"/>
              </a:rPr>
              <a:t> </a:t>
            </a:r>
            <a:r>
              <a:rPr sz="2100" spc="-8" dirty="0">
                <a:latin typeface="Calibri"/>
                <a:cs typeface="Calibri"/>
              </a:rPr>
              <a:t>lógicas</a:t>
            </a:r>
            <a:r>
              <a:rPr sz="2100" dirty="0">
                <a:latin typeface="Calibri"/>
                <a:cs typeface="Calibri"/>
              </a:rPr>
              <a:t> </a:t>
            </a:r>
            <a:r>
              <a:rPr sz="2100" spc="-4" dirty="0">
                <a:latin typeface="Calibri"/>
                <a:cs typeface="Calibri"/>
              </a:rPr>
              <a:t>y</a:t>
            </a:r>
            <a:r>
              <a:rPr sz="2100" spc="11" dirty="0">
                <a:latin typeface="Calibri"/>
                <a:cs typeface="Calibri"/>
              </a:rPr>
              <a:t> </a:t>
            </a:r>
            <a:r>
              <a:rPr sz="2100" spc="-11" dirty="0">
                <a:latin typeface="Calibri"/>
                <a:cs typeface="Calibri"/>
              </a:rPr>
              <a:t>generales.</a:t>
            </a:r>
            <a:r>
              <a:rPr sz="2100" dirty="0">
                <a:latin typeface="Calibri"/>
                <a:cs typeface="Calibri"/>
              </a:rPr>
              <a:t> </a:t>
            </a:r>
            <a:r>
              <a:rPr sz="2100" spc="-4" dirty="0">
                <a:latin typeface="Calibri"/>
                <a:cs typeface="Calibri"/>
              </a:rPr>
              <a:t>Las </a:t>
            </a:r>
            <a:r>
              <a:rPr sz="2100" spc="-465" dirty="0">
                <a:latin typeface="Calibri"/>
                <a:cs typeface="Calibri"/>
              </a:rPr>
              <a:t> </a:t>
            </a:r>
            <a:r>
              <a:rPr sz="2100" spc="-11" dirty="0">
                <a:latin typeface="Calibri"/>
                <a:cs typeface="Calibri"/>
              </a:rPr>
              <a:t>expresiones</a:t>
            </a:r>
            <a:r>
              <a:rPr sz="2100" spc="23" dirty="0">
                <a:latin typeface="Calibri"/>
                <a:cs typeface="Calibri"/>
              </a:rPr>
              <a:t> </a:t>
            </a:r>
            <a:r>
              <a:rPr sz="2100" spc="-11" dirty="0">
                <a:latin typeface="Calibri"/>
                <a:cs typeface="Calibri"/>
              </a:rPr>
              <a:t>requieren</a:t>
            </a:r>
            <a:r>
              <a:rPr sz="2100" spc="15" dirty="0">
                <a:latin typeface="Calibri"/>
                <a:cs typeface="Calibri"/>
              </a:rPr>
              <a:t> </a:t>
            </a:r>
            <a:r>
              <a:rPr sz="2100" spc="-8" dirty="0">
                <a:latin typeface="Calibri"/>
                <a:cs typeface="Calibri"/>
              </a:rPr>
              <a:t>tener</a:t>
            </a:r>
            <a:r>
              <a:rPr sz="2100" dirty="0">
                <a:latin typeface="Calibri"/>
                <a:cs typeface="Calibri"/>
              </a:rPr>
              <a:t> </a:t>
            </a:r>
            <a:r>
              <a:rPr sz="2100" spc="-8" dirty="0">
                <a:latin typeface="Calibri"/>
                <a:cs typeface="Calibri"/>
              </a:rPr>
              <a:t>tipos</a:t>
            </a:r>
            <a:r>
              <a:rPr sz="2100" spc="19" dirty="0">
                <a:latin typeface="Calibri"/>
                <a:cs typeface="Calibri"/>
              </a:rPr>
              <a:t> </a:t>
            </a:r>
            <a:r>
              <a:rPr sz="2100" spc="-8" dirty="0">
                <a:latin typeface="Calibri"/>
                <a:cs typeface="Calibri"/>
              </a:rPr>
              <a:t>compatibles.</a:t>
            </a:r>
            <a:endParaRPr sz="21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8" dirty="0"/>
              <a:t>Sentencias</a:t>
            </a:r>
            <a:r>
              <a:rPr sz="3300" spc="-30" dirty="0"/>
              <a:t> </a:t>
            </a:r>
            <a:r>
              <a:rPr sz="3300" dirty="0"/>
              <a:t>o</a:t>
            </a:r>
            <a:r>
              <a:rPr sz="3300" spc="-30" dirty="0"/>
              <a:t> </a:t>
            </a:r>
            <a:r>
              <a:rPr sz="3300" spc="-19" dirty="0"/>
              <a:t>estatutos</a:t>
            </a:r>
            <a:endParaRPr sz="3300"/>
          </a:p>
        </p:txBody>
      </p:sp>
      <p:sp>
        <p:nvSpPr>
          <p:cNvPr id="3" name="object 3"/>
          <p:cNvSpPr txBox="1"/>
          <p:nvPr/>
        </p:nvSpPr>
        <p:spPr>
          <a:xfrm>
            <a:off x="687705" y="1288263"/>
            <a:ext cx="7438549" cy="3136211"/>
          </a:xfrm>
          <a:prstGeom prst="rect">
            <a:avLst/>
          </a:prstGeom>
        </p:spPr>
        <p:txBody>
          <a:bodyPr vert="horz" wrap="square" lIns="0" tIns="40481" rIns="0" bIns="0" rtlCol="0">
            <a:spAutoFit/>
          </a:bodyPr>
          <a:lstStyle/>
          <a:p>
            <a:pPr marL="9525">
              <a:spcBef>
                <a:spcPts val="319"/>
              </a:spcBef>
            </a:pPr>
            <a:r>
              <a:rPr sz="2100" spc="-4" dirty="0">
                <a:latin typeface="Calibri"/>
                <a:cs typeface="Calibri"/>
              </a:rPr>
              <a:t>Las</a:t>
            </a:r>
            <a:r>
              <a:rPr sz="2100" dirty="0">
                <a:latin typeface="Calibri"/>
                <a:cs typeface="Calibri"/>
              </a:rPr>
              <a:t> </a:t>
            </a:r>
            <a:r>
              <a:rPr sz="2100" spc="-11" dirty="0">
                <a:latin typeface="Calibri"/>
                <a:cs typeface="Calibri"/>
              </a:rPr>
              <a:t>expresiones</a:t>
            </a:r>
            <a:r>
              <a:rPr sz="2100" spc="34" dirty="0">
                <a:latin typeface="Calibri"/>
                <a:cs typeface="Calibri"/>
              </a:rPr>
              <a:t> </a:t>
            </a:r>
            <a:r>
              <a:rPr sz="2100" spc="-4" dirty="0">
                <a:latin typeface="Calibri"/>
                <a:cs typeface="Calibri"/>
              </a:rPr>
              <a:t>son</a:t>
            </a:r>
            <a:r>
              <a:rPr sz="2100" spc="15" dirty="0">
                <a:latin typeface="Calibri"/>
                <a:cs typeface="Calibri"/>
              </a:rPr>
              <a:t> </a:t>
            </a:r>
            <a:r>
              <a:rPr sz="2100" spc="-11" dirty="0">
                <a:latin typeface="Calibri"/>
                <a:cs typeface="Calibri"/>
              </a:rPr>
              <a:t>componentes</a:t>
            </a:r>
            <a:r>
              <a:rPr sz="2100" spc="23" dirty="0">
                <a:latin typeface="Calibri"/>
                <a:cs typeface="Calibri"/>
              </a:rPr>
              <a:t> </a:t>
            </a:r>
            <a:r>
              <a:rPr sz="2100" spc="-4" dirty="0">
                <a:latin typeface="Calibri"/>
                <a:cs typeface="Calibri"/>
              </a:rPr>
              <a:t>de</a:t>
            </a:r>
            <a:r>
              <a:rPr sz="2100" spc="15" dirty="0">
                <a:latin typeface="Calibri"/>
                <a:cs typeface="Calibri"/>
              </a:rPr>
              <a:t> </a:t>
            </a:r>
            <a:r>
              <a:rPr sz="2100" spc="-8" dirty="0">
                <a:latin typeface="Calibri"/>
                <a:cs typeface="Calibri"/>
              </a:rPr>
              <a:t>sentencias.</a:t>
            </a:r>
            <a:endParaRPr sz="2100">
              <a:latin typeface="Calibri"/>
              <a:cs typeface="Calibri"/>
            </a:endParaRPr>
          </a:p>
          <a:p>
            <a:pPr marL="9525" marR="3810">
              <a:lnSpc>
                <a:spcPct val="80000"/>
              </a:lnSpc>
              <a:spcBef>
                <a:spcPts val="746"/>
              </a:spcBef>
            </a:pPr>
            <a:r>
              <a:rPr sz="2100" spc="-4" dirty="0">
                <a:latin typeface="Calibri"/>
                <a:cs typeface="Calibri"/>
              </a:rPr>
              <a:t>Una</a:t>
            </a:r>
            <a:r>
              <a:rPr sz="2100" spc="4" dirty="0">
                <a:latin typeface="Calibri"/>
                <a:cs typeface="Calibri"/>
              </a:rPr>
              <a:t> </a:t>
            </a:r>
            <a:r>
              <a:rPr sz="2100" spc="-8" dirty="0">
                <a:latin typeface="Calibri"/>
                <a:cs typeface="Calibri"/>
              </a:rPr>
              <a:t>sentencia</a:t>
            </a:r>
            <a:r>
              <a:rPr sz="2100" spc="15" dirty="0">
                <a:latin typeface="Calibri"/>
                <a:cs typeface="Calibri"/>
              </a:rPr>
              <a:t> </a:t>
            </a:r>
            <a:r>
              <a:rPr sz="2100" spc="-4" dirty="0">
                <a:latin typeface="Calibri"/>
                <a:cs typeface="Calibri"/>
              </a:rPr>
              <a:t>es</a:t>
            </a:r>
            <a:r>
              <a:rPr sz="2100" spc="8" dirty="0">
                <a:latin typeface="Calibri"/>
                <a:cs typeface="Calibri"/>
              </a:rPr>
              <a:t> </a:t>
            </a:r>
            <a:r>
              <a:rPr sz="2100" spc="-8" dirty="0">
                <a:latin typeface="Calibri"/>
                <a:cs typeface="Calibri"/>
              </a:rPr>
              <a:t>una</a:t>
            </a:r>
            <a:r>
              <a:rPr sz="2100" spc="19" dirty="0">
                <a:latin typeface="Calibri"/>
                <a:cs typeface="Calibri"/>
              </a:rPr>
              <a:t> </a:t>
            </a:r>
            <a:r>
              <a:rPr sz="2100" spc="-8" dirty="0">
                <a:latin typeface="Calibri"/>
                <a:cs typeface="Calibri"/>
              </a:rPr>
              <a:t>unidad</a:t>
            </a:r>
            <a:r>
              <a:rPr sz="2100" spc="38" dirty="0">
                <a:latin typeface="Calibri"/>
                <a:cs typeface="Calibri"/>
              </a:rPr>
              <a:t> </a:t>
            </a:r>
            <a:r>
              <a:rPr sz="2100" spc="-11" dirty="0">
                <a:latin typeface="Calibri"/>
                <a:cs typeface="Calibri"/>
              </a:rPr>
              <a:t>completa</a:t>
            </a:r>
            <a:r>
              <a:rPr sz="2100" spc="4" dirty="0">
                <a:latin typeface="Calibri"/>
                <a:cs typeface="Calibri"/>
              </a:rPr>
              <a:t> </a:t>
            </a:r>
            <a:r>
              <a:rPr sz="2100" spc="-4" dirty="0">
                <a:latin typeface="Calibri"/>
                <a:cs typeface="Calibri"/>
              </a:rPr>
              <a:t>y</a:t>
            </a:r>
            <a:r>
              <a:rPr sz="2100" spc="11" dirty="0">
                <a:latin typeface="Calibri"/>
                <a:cs typeface="Calibri"/>
              </a:rPr>
              <a:t> </a:t>
            </a:r>
            <a:r>
              <a:rPr sz="2100" spc="-8" dirty="0">
                <a:latin typeface="Calibri"/>
                <a:cs typeface="Calibri"/>
              </a:rPr>
              <a:t>ejecutable</a:t>
            </a:r>
            <a:r>
              <a:rPr sz="2100" spc="8" dirty="0">
                <a:latin typeface="Calibri"/>
                <a:cs typeface="Calibri"/>
              </a:rPr>
              <a:t> </a:t>
            </a:r>
            <a:r>
              <a:rPr sz="2100" spc="-8" dirty="0">
                <a:latin typeface="Calibri"/>
                <a:cs typeface="Calibri"/>
              </a:rPr>
              <a:t>con</a:t>
            </a:r>
            <a:r>
              <a:rPr sz="2100" spc="11" dirty="0">
                <a:latin typeface="Calibri"/>
                <a:cs typeface="Calibri"/>
              </a:rPr>
              <a:t> </a:t>
            </a:r>
            <a:r>
              <a:rPr sz="2100" spc="-8" dirty="0">
                <a:latin typeface="Calibri"/>
                <a:cs typeface="Calibri"/>
              </a:rPr>
              <a:t>una</a:t>
            </a:r>
            <a:r>
              <a:rPr sz="2100" spc="19" dirty="0">
                <a:latin typeface="Calibri"/>
                <a:cs typeface="Calibri"/>
              </a:rPr>
              <a:t> </a:t>
            </a:r>
            <a:r>
              <a:rPr sz="2100" spc="-4" dirty="0">
                <a:latin typeface="Calibri"/>
                <a:cs typeface="Calibri"/>
              </a:rPr>
              <a:t>acción a </a:t>
            </a:r>
            <a:r>
              <a:rPr sz="2100" spc="-465" dirty="0">
                <a:latin typeface="Calibri"/>
                <a:cs typeface="Calibri"/>
              </a:rPr>
              <a:t> </a:t>
            </a:r>
            <a:r>
              <a:rPr sz="2100" spc="-30" dirty="0">
                <a:latin typeface="Calibri"/>
                <a:cs typeface="Calibri"/>
              </a:rPr>
              <a:t>ejecutar.</a:t>
            </a:r>
            <a:r>
              <a:rPr sz="2100" spc="-4" dirty="0">
                <a:latin typeface="Calibri"/>
                <a:cs typeface="Calibri"/>
              </a:rPr>
              <a:t> Pueden</a:t>
            </a:r>
            <a:r>
              <a:rPr sz="2100" spc="23" dirty="0">
                <a:latin typeface="Calibri"/>
                <a:cs typeface="Calibri"/>
              </a:rPr>
              <a:t> </a:t>
            </a:r>
            <a:r>
              <a:rPr sz="2100" spc="-4" dirty="0">
                <a:latin typeface="Calibri"/>
                <a:cs typeface="Calibri"/>
              </a:rPr>
              <a:t>ser:</a:t>
            </a:r>
            <a:endParaRPr sz="2100">
              <a:latin typeface="Calibri"/>
              <a:cs typeface="Calibri"/>
            </a:endParaRPr>
          </a:p>
          <a:p>
            <a:pPr marL="352425" marR="4548188">
              <a:lnSpc>
                <a:spcPts val="2108"/>
              </a:lnSpc>
              <a:spcBef>
                <a:spcPts val="71"/>
              </a:spcBef>
              <a:buFont typeface="Arial MT"/>
              <a:buChar char="•"/>
              <a:tabLst>
                <a:tab pos="523875" algn="l"/>
              </a:tabLst>
            </a:pPr>
            <a:r>
              <a:rPr sz="1800" spc="-4" dirty="0">
                <a:latin typeface="Calibri"/>
                <a:cs typeface="Calibri"/>
              </a:rPr>
              <a:t>Simple:</a:t>
            </a:r>
            <a:r>
              <a:rPr sz="1800" spc="-30" dirty="0">
                <a:latin typeface="Calibri"/>
                <a:cs typeface="Calibri"/>
              </a:rPr>
              <a:t> </a:t>
            </a:r>
            <a:r>
              <a:rPr sz="1800" spc="-4" dirty="0">
                <a:latin typeface="Calibri"/>
                <a:cs typeface="Calibri"/>
              </a:rPr>
              <a:t>ocupa</a:t>
            </a:r>
            <a:r>
              <a:rPr sz="1800" spc="-23" dirty="0">
                <a:latin typeface="Calibri"/>
                <a:cs typeface="Calibri"/>
              </a:rPr>
              <a:t> </a:t>
            </a:r>
            <a:r>
              <a:rPr sz="1800" spc="-4" dirty="0">
                <a:latin typeface="Calibri"/>
                <a:cs typeface="Calibri"/>
              </a:rPr>
              <a:t>una </a:t>
            </a:r>
            <a:r>
              <a:rPr sz="1800" dirty="0">
                <a:latin typeface="Calibri"/>
                <a:cs typeface="Calibri"/>
              </a:rPr>
              <a:t>línea</a:t>
            </a:r>
            <a:r>
              <a:rPr sz="1800" spc="-19" dirty="0">
                <a:latin typeface="Calibri"/>
                <a:cs typeface="Calibri"/>
              </a:rPr>
              <a:t> </a:t>
            </a:r>
            <a:r>
              <a:rPr sz="1800" dirty="0">
                <a:latin typeface="Calibri"/>
                <a:cs typeface="Calibri"/>
              </a:rPr>
              <a:t>y </a:t>
            </a:r>
            <a:r>
              <a:rPr sz="1800" spc="-398" dirty="0">
                <a:latin typeface="Calibri"/>
                <a:cs typeface="Calibri"/>
              </a:rPr>
              <a:t> </a:t>
            </a:r>
            <a:r>
              <a:rPr sz="1800" spc="-4" dirty="0">
                <a:latin typeface="Calibri"/>
                <a:cs typeface="Calibri"/>
              </a:rPr>
              <a:t>termina</a:t>
            </a:r>
            <a:r>
              <a:rPr sz="1800" spc="-23" dirty="0">
                <a:latin typeface="Calibri"/>
                <a:cs typeface="Calibri"/>
              </a:rPr>
              <a:t> </a:t>
            </a:r>
            <a:r>
              <a:rPr sz="1800" spc="-8" dirty="0">
                <a:latin typeface="Calibri"/>
                <a:cs typeface="Calibri"/>
              </a:rPr>
              <a:t>con </a:t>
            </a:r>
            <a:r>
              <a:rPr sz="1800" dirty="0">
                <a:latin typeface="Calibri"/>
                <a:cs typeface="Calibri"/>
              </a:rPr>
              <a:t>;</a:t>
            </a:r>
            <a:endParaRPr sz="1800">
              <a:latin typeface="Calibri"/>
              <a:cs typeface="Calibri"/>
            </a:endParaRPr>
          </a:p>
          <a:p>
            <a:pPr marL="523875" indent="-171450">
              <a:lnSpc>
                <a:spcPts val="2006"/>
              </a:lnSpc>
              <a:buFont typeface="Arial MT"/>
              <a:buChar char="•"/>
              <a:tabLst>
                <a:tab pos="523875" algn="l"/>
              </a:tabLst>
            </a:pPr>
            <a:r>
              <a:rPr sz="1800" spc="-8" dirty="0">
                <a:latin typeface="Calibri"/>
                <a:cs typeface="Calibri"/>
              </a:rPr>
              <a:t>Compuesta:</a:t>
            </a:r>
            <a:r>
              <a:rPr sz="1800" spc="-38" dirty="0">
                <a:latin typeface="Calibri"/>
                <a:cs typeface="Calibri"/>
              </a:rPr>
              <a:t> </a:t>
            </a:r>
            <a:r>
              <a:rPr sz="1800" spc="-11" dirty="0">
                <a:latin typeface="Calibri"/>
                <a:cs typeface="Calibri"/>
              </a:rPr>
              <a:t>conjunto</a:t>
            </a:r>
            <a:r>
              <a:rPr sz="1800" spc="-19" dirty="0">
                <a:latin typeface="Calibri"/>
                <a:cs typeface="Calibri"/>
              </a:rPr>
              <a:t> </a:t>
            </a:r>
            <a:r>
              <a:rPr sz="1800" spc="-4" dirty="0">
                <a:latin typeface="Calibri"/>
                <a:cs typeface="Calibri"/>
              </a:rPr>
              <a:t>de</a:t>
            </a:r>
            <a:endParaRPr sz="1800">
              <a:latin typeface="Calibri"/>
              <a:cs typeface="Calibri"/>
            </a:endParaRPr>
          </a:p>
          <a:p>
            <a:pPr marL="352425" marR="4106228">
              <a:lnSpc>
                <a:spcPct val="97300"/>
              </a:lnSpc>
              <a:spcBef>
                <a:spcPts val="34"/>
              </a:spcBef>
            </a:pPr>
            <a:r>
              <a:rPr sz="1800" spc="-4" dirty="0">
                <a:latin typeface="Calibri"/>
                <a:cs typeface="Calibri"/>
              </a:rPr>
              <a:t>sentencias simples </a:t>
            </a:r>
            <a:r>
              <a:rPr sz="1800" dirty="0">
                <a:latin typeface="Calibri"/>
                <a:cs typeface="Calibri"/>
              </a:rPr>
              <a:t>o </a:t>
            </a:r>
            <a:r>
              <a:rPr sz="1800" spc="4" dirty="0">
                <a:latin typeface="Calibri"/>
                <a:cs typeface="Calibri"/>
              </a:rPr>
              <a:t> </a:t>
            </a:r>
            <a:r>
              <a:rPr sz="1800" spc="-8" dirty="0">
                <a:latin typeface="Calibri"/>
                <a:cs typeface="Calibri"/>
              </a:rPr>
              <a:t>compuestas. </a:t>
            </a:r>
            <a:r>
              <a:rPr sz="1800" spc="-4" dirty="0">
                <a:latin typeface="Calibri"/>
                <a:cs typeface="Calibri"/>
              </a:rPr>
              <a:t>Quedan agrupadas </a:t>
            </a:r>
            <a:r>
              <a:rPr sz="1800" spc="-398" dirty="0">
                <a:latin typeface="Calibri"/>
                <a:cs typeface="Calibri"/>
              </a:rPr>
              <a:t> </a:t>
            </a:r>
            <a:r>
              <a:rPr sz="1800" spc="-11" dirty="0">
                <a:latin typeface="Calibri"/>
                <a:cs typeface="Calibri"/>
              </a:rPr>
              <a:t>entre</a:t>
            </a:r>
            <a:r>
              <a:rPr sz="1800" spc="-4" dirty="0">
                <a:latin typeface="Calibri"/>
                <a:cs typeface="Calibri"/>
              </a:rPr>
              <a:t> </a:t>
            </a:r>
            <a:r>
              <a:rPr sz="1800" dirty="0">
                <a:latin typeface="Calibri"/>
                <a:cs typeface="Calibri"/>
              </a:rPr>
              <a:t>{}.</a:t>
            </a:r>
            <a:endParaRPr sz="1800">
              <a:latin typeface="Calibri"/>
              <a:cs typeface="Calibri"/>
            </a:endParaRPr>
          </a:p>
          <a:p>
            <a:pPr marL="351949" marR="4503896">
              <a:lnSpc>
                <a:spcPts val="2108"/>
              </a:lnSpc>
              <a:spcBef>
                <a:spcPts val="60"/>
              </a:spcBef>
              <a:buFont typeface="Arial MT"/>
              <a:buChar char="•"/>
              <a:tabLst>
                <a:tab pos="523875" algn="l"/>
              </a:tabLst>
            </a:pPr>
            <a:r>
              <a:rPr sz="1800" spc="-4" dirty="0">
                <a:latin typeface="Calibri"/>
                <a:cs typeface="Calibri"/>
              </a:rPr>
              <a:t>Nulas:</a:t>
            </a:r>
            <a:r>
              <a:rPr sz="1800" spc="-19" dirty="0">
                <a:latin typeface="Calibri"/>
                <a:cs typeface="Calibri"/>
              </a:rPr>
              <a:t> </a:t>
            </a:r>
            <a:r>
              <a:rPr sz="1800" spc="-4" dirty="0">
                <a:latin typeface="Calibri"/>
                <a:cs typeface="Calibri"/>
              </a:rPr>
              <a:t>no</a:t>
            </a:r>
            <a:r>
              <a:rPr sz="1800" spc="-19" dirty="0">
                <a:latin typeface="Calibri"/>
                <a:cs typeface="Calibri"/>
              </a:rPr>
              <a:t> </a:t>
            </a:r>
            <a:r>
              <a:rPr sz="1800" spc="-4" dirty="0">
                <a:latin typeface="Calibri"/>
                <a:cs typeface="Calibri"/>
              </a:rPr>
              <a:t>incluyen</a:t>
            </a:r>
            <a:r>
              <a:rPr sz="1800" spc="-19" dirty="0">
                <a:latin typeface="Calibri"/>
                <a:cs typeface="Calibri"/>
              </a:rPr>
              <a:t> </a:t>
            </a:r>
            <a:r>
              <a:rPr sz="1800" spc="-4" dirty="0">
                <a:latin typeface="Calibri"/>
                <a:cs typeface="Calibri"/>
              </a:rPr>
              <a:t>acción, </a:t>
            </a:r>
            <a:r>
              <a:rPr sz="1800" spc="-398" dirty="0">
                <a:latin typeface="Calibri"/>
                <a:cs typeface="Calibri"/>
              </a:rPr>
              <a:t> </a:t>
            </a:r>
            <a:r>
              <a:rPr sz="1800" dirty="0">
                <a:latin typeface="Calibri"/>
                <a:cs typeface="Calibri"/>
              </a:rPr>
              <a:t>es</a:t>
            </a:r>
            <a:r>
              <a:rPr sz="1800" spc="-11" dirty="0">
                <a:latin typeface="Calibri"/>
                <a:cs typeface="Calibri"/>
              </a:rPr>
              <a:t> </a:t>
            </a:r>
            <a:r>
              <a:rPr sz="1800" spc="-4" dirty="0">
                <a:latin typeface="Calibri"/>
                <a:cs typeface="Calibri"/>
              </a:rPr>
              <a:t>sólo</a:t>
            </a:r>
            <a:r>
              <a:rPr sz="1800" spc="-11" dirty="0">
                <a:latin typeface="Calibri"/>
                <a:cs typeface="Calibri"/>
              </a:rPr>
              <a:t> </a:t>
            </a:r>
            <a:r>
              <a:rPr sz="1800" spc="-4" dirty="0">
                <a:latin typeface="Calibri"/>
                <a:cs typeface="Calibri"/>
              </a:rPr>
              <a:t>un </a:t>
            </a:r>
            <a:r>
              <a:rPr sz="1800" dirty="0">
                <a:latin typeface="Calibri"/>
                <a:cs typeface="Calibri"/>
              </a:rPr>
              <a:t>;</a:t>
            </a:r>
            <a:endParaRPr sz="1800">
              <a:latin typeface="Calibri"/>
              <a:cs typeface="Calibri"/>
            </a:endParaRPr>
          </a:p>
        </p:txBody>
      </p:sp>
      <p:pic>
        <p:nvPicPr>
          <p:cNvPr id="4" name="object 4"/>
          <p:cNvPicPr/>
          <p:nvPr/>
        </p:nvPicPr>
        <p:blipFill>
          <a:blip r:embed="rId2" cstate="print"/>
          <a:stretch>
            <a:fillRect/>
          </a:stretch>
        </p:blipFill>
        <p:spPr>
          <a:xfrm>
            <a:off x="4176714" y="2156435"/>
            <a:ext cx="4643521" cy="218050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37AA2-1281-5768-5E3B-30EDBA773C48}"/>
              </a:ext>
            </a:extLst>
          </p:cNvPr>
          <p:cNvSpPr>
            <a:spLocks noGrp="1"/>
          </p:cNvSpPr>
          <p:nvPr>
            <p:ph type="title"/>
          </p:nvPr>
        </p:nvSpPr>
        <p:spPr/>
        <p:txBody>
          <a:bodyPr/>
          <a:lstStyle/>
          <a:p>
            <a:r>
              <a:rPr lang="es-ES_tradnl" sz="6600" dirty="0"/>
              <a:t>Condicionales</a:t>
            </a:r>
          </a:p>
        </p:txBody>
      </p:sp>
      <p:sp>
        <p:nvSpPr>
          <p:cNvPr id="3" name="Marcador de texto 2">
            <a:extLst>
              <a:ext uri="{FF2B5EF4-FFF2-40B4-BE49-F238E27FC236}">
                <a16:creationId xmlns:a16="http://schemas.microsoft.com/office/drawing/2014/main" id="{E5A4DA38-95B0-DA60-4623-66AAF1AADC59}"/>
              </a:ext>
            </a:extLst>
          </p:cNvPr>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2993258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43BAF3E-5517-0C8B-0FDD-BE769E911BFC}"/>
              </a:ext>
            </a:extLst>
          </p:cNvPr>
          <p:cNvSpPr>
            <a:spLocks noGrp="1"/>
          </p:cNvSpPr>
          <p:nvPr>
            <p:ph type="body" idx="1"/>
          </p:nvPr>
        </p:nvSpPr>
        <p:spPr/>
        <p:txBody>
          <a:bodyPr/>
          <a:lstStyle/>
          <a:p>
            <a:r>
              <a:rPr lang="es-MX" sz="1800" dirty="0">
                <a:effectLst/>
                <a:latin typeface="Calibri" panose="020F0502020204030204" pitchFamily="34" charset="0"/>
              </a:rPr>
              <a:t>Los estatutos condicionales son muy parecidos en Python y en C++. Los condicionales if-else, son una estructura de control, que permiten tomar decisiones al interior de un algoritmo. </a:t>
            </a:r>
            <a:endParaRPr lang="es-MX" dirty="0"/>
          </a:p>
          <a:p>
            <a:endParaRPr lang="es-ES_tradnl" dirty="0"/>
          </a:p>
        </p:txBody>
      </p:sp>
      <p:sp>
        <p:nvSpPr>
          <p:cNvPr id="3" name="Título 2">
            <a:extLst>
              <a:ext uri="{FF2B5EF4-FFF2-40B4-BE49-F238E27FC236}">
                <a16:creationId xmlns:a16="http://schemas.microsoft.com/office/drawing/2014/main" id="{70B91DA4-94B1-9C32-BB2E-27B436AF2C0B}"/>
              </a:ext>
            </a:extLst>
          </p:cNvPr>
          <p:cNvSpPr>
            <a:spLocks noGrp="1"/>
          </p:cNvSpPr>
          <p:nvPr>
            <p:ph type="ctrTitle"/>
          </p:nvPr>
        </p:nvSpPr>
        <p:spPr/>
        <p:txBody>
          <a:bodyPr/>
          <a:lstStyle/>
          <a:p>
            <a:r>
              <a:rPr lang="es-MX" sz="3200" b="1" dirty="0">
                <a:effectLst/>
                <a:latin typeface="Calibri" panose="020F0502020204030204" pitchFamily="34" charset="0"/>
              </a:rPr>
              <a:t>Condicionales </a:t>
            </a:r>
            <a:endParaRPr lang="es-ES_tradnl" sz="4000" dirty="0"/>
          </a:p>
        </p:txBody>
      </p:sp>
      <p:pic>
        <p:nvPicPr>
          <p:cNvPr id="4" name="Imagen 3">
            <a:extLst>
              <a:ext uri="{FF2B5EF4-FFF2-40B4-BE49-F238E27FC236}">
                <a16:creationId xmlns:a16="http://schemas.microsoft.com/office/drawing/2014/main" id="{119B6150-2DCC-681E-DB39-4E75F5708954}"/>
              </a:ext>
            </a:extLst>
          </p:cNvPr>
          <p:cNvPicPr>
            <a:picLocks noChangeAspect="1"/>
          </p:cNvPicPr>
          <p:nvPr/>
        </p:nvPicPr>
        <p:blipFill rotWithShape="1">
          <a:blip r:embed="rId2"/>
          <a:srcRect l="7841" t="14353" r="7802" b="63371"/>
          <a:stretch/>
        </p:blipFill>
        <p:spPr>
          <a:xfrm>
            <a:off x="1545264" y="2404042"/>
            <a:ext cx="5223910" cy="1785185"/>
          </a:xfrm>
          <a:prstGeom prst="rect">
            <a:avLst/>
          </a:prstGeom>
          <a:solidFill>
            <a:schemeClr val="lt1"/>
          </a:solidFill>
        </p:spPr>
      </p:pic>
    </p:spTree>
    <p:extLst>
      <p:ext uri="{BB962C8B-B14F-4D97-AF65-F5344CB8AC3E}">
        <p14:creationId xmlns:p14="http://schemas.microsoft.com/office/powerpoint/2010/main" val="1067132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0B91DA4-94B1-9C32-BB2E-27B436AF2C0B}"/>
              </a:ext>
            </a:extLst>
          </p:cNvPr>
          <p:cNvSpPr>
            <a:spLocks noGrp="1"/>
          </p:cNvSpPr>
          <p:nvPr>
            <p:ph type="ctrTitle"/>
          </p:nvPr>
        </p:nvSpPr>
        <p:spPr/>
        <p:txBody>
          <a:bodyPr/>
          <a:lstStyle/>
          <a:p>
            <a:r>
              <a:rPr lang="es-MX" sz="3200" b="1" dirty="0">
                <a:effectLst/>
                <a:latin typeface="Calibri" panose="020F0502020204030204" pitchFamily="34" charset="0"/>
              </a:rPr>
              <a:t>Condicionales </a:t>
            </a:r>
            <a:endParaRPr lang="es-ES_tradnl" sz="4000" dirty="0"/>
          </a:p>
        </p:txBody>
      </p:sp>
      <p:pic>
        <p:nvPicPr>
          <p:cNvPr id="7" name="Imagen 6">
            <a:extLst>
              <a:ext uri="{FF2B5EF4-FFF2-40B4-BE49-F238E27FC236}">
                <a16:creationId xmlns:a16="http://schemas.microsoft.com/office/drawing/2014/main" id="{2A7E34F1-9626-CDA0-B712-5DBC014345E5}"/>
              </a:ext>
            </a:extLst>
          </p:cNvPr>
          <p:cNvPicPr>
            <a:picLocks noChangeAspect="1"/>
          </p:cNvPicPr>
          <p:nvPr/>
        </p:nvPicPr>
        <p:blipFill rotWithShape="1">
          <a:blip r:embed="rId2"/>
          <a:srcRect l="7732" t="36519" r="7732" b="9182"/>
          <a:stretch/>
        </p:blipFill>
        <p:spPr>
          <a:xfrm>
            <a:off x="2208027" y="1125722"/>
            <a:ext cx="4727945" cy="3929977"/>
          </a:xfrm>
          <a:prstGeom prst="rect">
            <a:avLst/>
          </a:prstGeom>
          <a:solidFill>
            <a:schemeClr val="lt1"/>
          </a:solidFill>
        </p:spPr>
      </p:pic>
    </p:spTree>
    <p:extLst>
      <p:ext uri="{BB962C8B-B14F-4D97-AF65-F5344CB8AC3E}">
        <p14:creationId xmlns:p14="http://schemas.microsoft.com/office/powerpoint/2010/main" val="159384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CÓMO SE ESTRUCTURA EL CURSO</a:t>
            </a:r>
            <a:endParaRPr dirty="0"/>
          </a:p>
        </p:txBody>
      </p:sp>
      <p:pic>
        <p:nvPicPr>
          <p:cNvPr id="4" name="Imagen 3">
            <a:extLst>
              <a:ext uri="{FF2B5EF4-FFF2-40B4-BE49-F238E27FC236}">
                <a16:creationId xmlns:a16="http://schemas.microsoft.com/office/drawing/2014/main" id="{F0F52B53-6930-C5A2-26BB-8FE2B2CA4800}"/>
              </a:ext>
            </a:extLst>
          </p:cNvPr>
          <p:cNvPicPr>
            <a:picLocks noChangeAspect="1"/>
          </p:cNvPicPr>
          <p:nvPr/>
        </p:nvPicPr>
        <p:blipFill>
          <a:blip r:embed="rId3"/>
          <a:stretch>
            <a:fillRect/>
          </a:stretch>
        </p:blipFill>
        <p:spPr>
          <a:xfrm>
            <a:off x="685800" y="1187993"/>
            <a:ext cx="7772400" cy="3602657"/>
          </a:xfrm>
          <a:prstGeom prst="rect">
            <a:avLst/>
          </a:prstGeom>
        </p:spPr>
      </p:pic>
    </p:spTree>
    <p:extLst>
      <p:ext uri="{BB962C8B-B14F-4D97-AF65-F5344CB8AC3E}">
        <p14:creationId xmlns:p14="http://schemas.microsoft.com/office/powerpoint/2010/main" val="3541974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37AA2-1281-5768-5E3B-30EDBA773C48}"/>
              </a:ext>
            </a:extLst>
          </p:cNvPr>
          <p:cNvSpPr>
            <a:spLocks noGrp="1"/>
          </p:cNvSpPr>
          <p:nvPr>
            <p:ph type="title"/>
          </p:nvPr>
        </p:nvSpPr>
        <p:spPr/>
        <p:txBody>
          <a:bodyPr/>
          <a:lstStyle/>
          <a:p>
            <a:r>
              <a:rPr lang="es-ES_tradnl" sz="6600" dirty="0"/>
              <a:t>Ciclos</a:t>
            </a:r>
          </a:p>
        </p:txBody>
      </p:sp>
      <p:sp>
        <p:nvSpPr>
          <p:cNvPr id="3" name="Marcador de texto 2">
            <a:extLst>
              <a:ext uri="{FF2B5EF4-FFF2-40B4-BE49-F238E27FC236}">
                <a16:creationId xmlns:a16="http://schemas.microsoft.com/office/drawing/2014/main" id="{E5A4DA38-95B0-DA60-4623-66AAF1AADC59}"/>
              </a:ext>
            </a:extLst>
          </p:cNvPr>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3456493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dirty="0"/>
              <a:t>Estatuto</a:t>
            </a:r>
            <a:r>
              <a:rPr spc="-101" dirty="0"/>
              <a:t> </a:t>
            </a:r>
            <a:r>
              <a:rPr spc="-19" dirty="0"/>
              <a:t>while</a:t>
            </a:r>
          </a:p>
        </p:txBody>
      </p:sp>
      <p:sp>
        <p:nvSpPr>
          <p:cNvPr id="3" name="object 3"/>
          <p:cNvSpPr txBox="1"/>
          <p:nvPr/>
        </p:nvSpPr>
        <p:spPr>
          <a:xfrm>
            <a:off x="1075437" y="1915352"/>
            <a:ext cx="2659708" cy="1312795"/>
          </a:xfrm>
          <a:prstGeom prst="rect">
            <a:avLst/>
          </a:prstGeom>
        </p:spPr>
        <p:txBody>
          <a:bodyPr vert="horz" wrap="square" lIns="0" tIns="9525" rIns="0" bIns="0" rtlCol="0">
            <a:spAutoFit/>
          </a:bodyPr>
          <a:lstStyle/>
          <a:p>
            <a:pPr marL="551498" marR="3810" indent="-542449">
              <a:lnSpc>
                <a:spcPct val="115599"/>
              </a:lnSpc>
              <a:spcBef>
                <a:spcPts val="75"/>
              </a:spcBef>
            </a:pPr>
            <a:r>
              <a:rPr sz="2400" spc="-4" dirty="0">
                <a:latin typeface="Calibri"/>
                <a:cs typeface="Calibri"/>
              </a:rPr>
              <a:t>while </a:t>
            </a:r>
            <a:r>
              <a:rPr sz="2400" spc="-15" dirty="0">
                <a:latin typeface="Calibri"/>
                <a:cs typeface="Calibri"/>
              </a:rPr>
              <a:t>(</a:t>
            </a:r>
            <a:r>
              <a:rPr sz="2400" spc="-15" dirty="0" err="1">
                <a:latin typeface="Calibri"/>
                <a:cs typeface="Calibri"/>
              </a:rPr>
              <a:t>expresión</a:t>
            </a:r>
            <a:r>
              <a:rPr sz="2400" spc="-15" dirty="0">
                <a:latin typeface="Calibri"/>
                <a:cs typeface="Calibri"/>
              </a:rPr>
              <a:t>)</a:t>
            </a:r>
            <a:endParaRPr lang="es-ES" sz="2400" spc="-15" dirty="0">
              <a:latin typeface="Calibri"/>
              <a:cs typeface="Calibri"/>
            </a:endParaRPr>
          </a:p>
          <a:p>
            <a:pPr marL="551498" marR="3810" indent="-542449">
              <a:lnSpc>
                <a:spcPct val="115599"/>
              </a:lnSpc>
              <a:spcBef>
                <a:spcPts val="75"/>
              </a:spcBef>
            </a:pPr>
            <a:r>
              <a:rPr sz="2400" spc="-15" dirty="0">
                <a:latin typeface="Calibri"/>
                <a:cs typeface="Calibri"/>
              </a:rPr>
              <a:t>{ </a:t>
            </a:r>
            <a:r>
              <a:rPr sz="2400" spc="-533" dirty="0">
                <a:latin typeface="Calibri"/>
                <a:cs typeface="Calibri"/>
              </a:rPr>
              <a:t> </a:t>
            </a:r>
            <a:r>
              <a:rPr sz="2400" spc="-23" dirty="0">
                <a:latin typeface="Calibri"/>
                <a:cs typeface="Calibri"/>
              </a:rPr>
              <a:t>bloque_estatutos;</a:t>
            </a:r>
            <a:endParaRPr sz="2400" dirty="0">
              <a:latin typeface="Calibri"/>
              <a:cs typeface="Calibri"/>
            </a:endParaRPr>
          </a:p>
          <a:p>
            <a:pPr marL="9525">
              <a:spcBef>
                <a:spcPts val="450"/>
              </a:spcBef>
            </a:pPr>
            <a:r>
              <a:rPr sz="2400" dirty="0">
                <a:latin typeface="Calibri"/>
                <a:cs typeface="Calibri"/>
              </a:rPr>
              <a:t>}</a:t>
            </a:r>
          </a:p>
        </p:txBody>
      </p:sp>
      <p:sp>
        <p:nvSpPr>
          <p:cNvPr id="4" name="object 4"/>
          <p:cNvSpPr txBox="1"/>
          <p:nvPr/>
        </p:nvSpPr>
        <p:spPr>
          <a:xfrm>
            <a:off x="1331528" y="4570827"/>
            <a:ext cx="5524346" cy="576440"/>
          </a:xfrm>
          <a:prstGeom prst="rect">
            <a:avLst/>
          </a:prstGeom>
        </p:spPr>
        <p:txBody>
          <a:bodyPr vert="horz" wrap="square" lIns="0" tIns="9525" rIns="0" bIns="0" rtlCol="0">
            <a:spAutoFit/>
          </a:bodyPr>
          <a:lstStyle/>
          <a:p>
            <a:pPr marL="9525" marR="3810" algn="ctr">
              <a:spcBef>
                <a:spcPts val="75"/>
              </a:spcBef>
            </a:pPr>
            <a:r>
              <a:rPr sz="1800" spc="-19" dirty="0">
                <a:latin typeface="Calibri"/>
                <a:cs typeface="Calibri"/>
              </a:rPr>
              <a:t>Repite</a:t>
            </a:r>
            <a:r>
              <a:rPr sz="1800" spc="-60" dirty="0">
                <a:latin typeface="Calibri"/>
                <a:cs typeface="Calibri"/>
              </a:rPr>
              <a:t> </a:t>
            </a:r>
            <a:r>
              <a:rPr sz="1800" spc="-15" dirty="0">
                <a:latin typeface="Calibri"/>
                <a:cs typeface="Calibri"/>
              </a:rPr>
              <a:t>mientras</a:t>
            </a:r>
            <a:r>
              <a:rPr sz="1800" spc="-56" dirty="0">
                <a:latin typeface="Calibri"/>
                <a:cs typeface="Calibri"/>
              </a:rPr>
              <a:t> </a:t>
            </a:r>
            <a:r>
              <a:rPr sz="1800" spc="-8" dirty="0">
                <a:latin typeface="Calibri"/>
                <a:cs typeface="Calibri"/>
              </a:rPr>
              <a:t>la</a:t>
            </a:r>
            <a:r>
              <a:rPr sz="1800" spc="-34" dirty="0">
                <a:latin typeface="Calibri"/>
                <a:cs typeface="Calibri"/>
              </a:rPr>
              <a:t> </a:t>
            </a:r>
            <a:r>
              <a:rPr sz="1800" spc="-15" dirty="0">
                <a:latin typeface="Calibri"/>
                <a:cs typeface="Calibri"/>
              </a:rPr>
              <a:t>expresión-booleana </a:t>
            </a:r>
            <a:r>
              <a:rPr sz="1800" spc="-398" dirty="0">
                <a:latin typeface="Calibri"/>
                <a:cs typeface="Calibri"/>
              </a:rPr>
              <a:t> </a:t>
            </a:r>
            <a:r>
              <a:rPr sz="1800" spc="-8" dirty="0">
                <a:latin typeface="Calibri"/>
                <a:cs typeface="Calibri"/>
              </a:rPr>
              <a:t>sea</a:t>
            </a:r>
            <a:r>
              <a:rPr sz="1800" spc="-34" dirty="0">
                <a:latin typeface="Calibri"/>
                <a:cs typeface="Calibri"/>
              </a:rPr>
              <a:t> </a:t>
            </a:r>
            <a:r>
              <a:rPr sz="1800" spc="-19" dirty="0">
                <a:latin typeface="Calibri"/>
                <a:cs typeface="Calibri"/>
              </a:rPr>
              <a:t>verdadera.</a:t>
            </a:r>
            <a:endParaRPr sz="1800" dirty="0">
              <a:latin typeface="Calibri"/>
              <a:cs typeface="Calibri"/>
            </a:endParaRPr>
          </a:p>
          <a:p>
            <a:pPr marL="331469" marR="326707" algn="ctr">
              <a:spcBef>
                <a:spcPts val="79"/>
              </a:spcBef>
            </a:pPr>
            <a:r>
              <a:rPr sz="1800" spc="-11" dirty="0">
                <a:latin typeface="Calibri"/>
                <a:cs typeface="Calibri"/>
              </a:rPr>
              <a:t>Primero</a:t>
            </a:r>
            <a:r>
              <a:rPr sz="1800" spc="-68" dirty="0">
                <a:latin typeface="Calibri"/>
                <a:cs typeface="Calibri"/>
              </a:rPr>
              <a:t> </a:t>
            </a:r>
            <a:r>
              <a:rPr sz="1800" spc="-11" dirty="0">
                <a:latin typeface="Calibri"/>
                <a:cs typeface="Calibri"/>
              </a:rPr>
              <a:t>prueba</a:t>
            </a:r>
            <a:r>
              <a:rPr sz="1800" spc="-49" dirty="0">
                <a:latin typeface="Calibri"/>
                <a:cs typeface="Calibri"/>
              </a:rPr>
              <a:t> </a:t>
            </a:r>
            <a:r>
              <a:rPr sz="1800" dirty="0">
                <a:latin typeface="Calibri"/>
                <a:cs typeface="Calibri"/>
              </a:rPr>
              <a:t>y</a:t>
            </a:r>
            <a:r>
              <a:rPr sz="1800" spc="-38" dirty="0">
                <a:latin typeface="Calibri"/>
                <a:cs typeface="Calibri"/>
              </a:rPr>
              <a:t> </a:t>
            </a:r>
            <a:r>
              <a:rPr sz="1800" spc="-11" dirty="0">
                <a:latin typeface="Calibri"/>
                <a:cs typeface="Calibri"/>
              </a:rPr>
              <a:t>luego</a:t>
            </a:r>
            <a:r>
              <a:rPr sz="1800" spc="-56" dirty="0">
                <a:latin typeface="Calibri"/>
                <a:cs typeface="Calibri"/>
              </a:rPr>
              <a:t> </a:t>
            </a:r>
            <a:r>
              <a:rPr sz="1800" spc="-11" dirty="0">
                <a:latin typeface="Calibri"/>
                <a:cs typeface="Calibri"/>
              </a:rPr>
              <a:t>ejecuta </a:t>
            </a:r>
            <a:r>
              <a:rPr sz="1800" spc="-394" dirty="0">
                <a:latin typeface="Calibri"/>
                <a:cs typeface="Calibri"/>
              </a:rPr>
              <a:t> </a:t>
            </a:r>
            <a:r>
              <a:rPr sz="1800" spc="-19" dirty="0">
                <a:latin typeface="Calibri"/>
                <a:cs typeface="Calibri"/>
              </a:rPr>
              <a:t>estatutos</a:t>
            </a:r>
            <a:endParaRPr sz="1800" dirty="0">
              <a:latin typeface="Calibri"/>
              <a:cs typeface="Calibri"/>
            </a:endParaRPr>
          </a:p>
        </p:txBody>
      </p:sp>
      <p:sp>
        <p:nvSpPr>
          <p:cNvPr id="22" name="CuadroTexto 21">
            <a:extLst>
              <a:ext uri="{FF2B5EF4-FFF2-40B4-BE49-F238E27FC236}">
                <a16:creationId xmlns:a16="http://schemas.microsoft.com/office/drawing/2014/main" id="{F7D307B4-2DCC-2257-1287-C532E3748E36}"/>
              </a:ext>
            </a:extLst>
          </p:cNvPr>
          <p:cNvSpPr txBox="1"/>
          <p:nvPr/>
        </p:nvSpPr>
        <p:spPr>
          <a:xfrm>
            <a:off x="484651" y="706167"/>
            <a:ext cx="4572000" cy="738664"/>
          </a:xfrm>
          <a:prstGeom prst="rect">
            <a:avLst/>
          </a:prstGeom>
          <a:noFill/>
        </p:spPr>
        <p:txBody>
          <a:bodyPr wrap="square">
            <a:spAutoFit/>
          </a:bodyPr>
          <a:lstStyle/>
          <a:p>
            <a:r>
              <a:rPr lang="es-MX" dirty="0">
                <a:latin typeface="CenturyGothic"/>
              </a:rPr>
              <a:t>E</a:t>
            </a:r>
            <a:r>
              <a:rPr lang="es-MX" sz="1400" dirty="0">
                <a:effectLst/>
                <a:latin typeface="CenturyGothic"/>
              </a:rPr>
              <a:t>l estatuto </a:t>
            </a:r>
            <a:r>
              <a:rPr lang="es-MX" sz="1400" b="1" dirty="0">
                <a:effectLst/>
                <a:latin typeface="CenturyGothic"/>
              </a:rPr>
              <a:t>while </a:t>
            </a:r>
            <a:r>
              <a:rPr lang="es-MX" sz="1400" dirty="0">
                <a:effectLst/>
                <a:latin typeface="CenturyGothic"/>
              </a:rPr>
              <a:t>repite el conjunto de estatutos mientras la condición es verdadera. La condición es evaluada antes de ejecutar los estatutos. </a:t>
            </a:r>
            <a:endParaRPr lang="es-MX" dirty="0">
              <a:effectLst/>
            </a:endParaRPr>
          </a:p>
        </p:txBody>
      </p:sp>
      <p:sp>
        <p:nvSpPr>
          <p:cNvPr id="41" name="CuadroTexto 40">
            <a:extLst>
              <a:ext uri="{FF2B5EF4-FFF2-40B4-BE49-F238E27FC236}">
                <a16:creationId xmlns:a16="http://schemas.microsoft.com/office/drawing/2014/main" id="{D5936B66-8FB5-62D5-7F1D-74AE29B33792}"/>
              </a:ext>
            </a:extLst>
          </p:cNvPr>
          <p:cNvSpPr txBox="1"/>
          <p:nvPr/>
        </p:nvSpPr>
        <p:spPr>
          <a:xfrm>
            <a:off x="4751041" y="1738663"/>
            <a:ext cx="2104833" cy="2246769"/>
          </a:xfrm>
          <a:prstGeom prst="rect">
            <a:avLst/>
          </a:prstGeom>
          <a:noFill/>
        </p:spPr>
        <p:txBody>
          <a:bodyPr wrap="square">
            <a:spAutoFit/>
          </a:bodyPr>
          <a:lstStyle/>
          <a:p>
            <a:r>
              <a:rPr lang="es-MX" sz="1400" dirty="0">
                <a:effectLst/>
                <a:latin typeface="CenturyGothic"/>
              </a:rPr>
              <a:t>#include &lt;iostream&gt; </a:t>
            </a:r>
          </a:p>
          <a:p>
            <a:r>
              <a:rPr lang="es-MX" sz="1400" dirty="0">
                <a:effectLst/>
                <a:latin typeface="CenturyGothic"/>
              </a:rPr>
              <a:t>using namespace std; </a:t>
            </a:r>
          </a:p>
          <a:p>
            <a:r>
              <a:rPr lang="es-MX" sz="1400" dirty="0">
                <a:effectLst/>
                <a:latin typeface="CenturyGothic"/>
              </a:rPr>
              <a:t>int main(){ </a:t>
            </a:r>
            <a:endParaRPr lang="es-MX" dirty="0">
              <a:effectLst/>
            </a:endParaRPr>
          </a:p>
          <a:p>
            <a:r>
              <a:rPr lang="es-MX" sz="1400" dirty="0">
                <a:effectLst/>
                <a:latin typeface="CenturyGothic"/>
              </a:rPr>
              <a:t>   int limite=10, i=0; </a:t>
            </a:r>
          </a:p>
          <a:p>
            <a:r>
              <a:rPr lang="es-MX" dirty="0">
                <a:latin typeface="CenturyGothic"/>
              </a:rPr>
              <a:t>   </a:t>
            </a:r>
            <a:r>
              <a:rPr lang="es-MX" sz="1400" dirty="0">
                <a:effectLst/>
                <a:latin typeface="CenturyGothic"/>
              </a:rPr>
              <a:t>while ( i &lt; limite )</a:t>
            </a:r>
          </a:p>
          <a:p>
            <a:r>
              <a:rPr lang="es-MX" dirty="0">
                <a:latin typeface="CenturyGothic"/>
              </a:rPr>
              <a:t>     </a:t>
            </a:r>
            <a:r>
              <a:rPr lang="es-MX" sz="1400" dirty="0">
                <a:effectLst/>
                <a:latin typeface="CenturyGothic"/>
              </a:rPr>
              <a:t>{ </a:t>
            </a:r>
          </a:p>
          <a:p>
            <a:r>
              <a:rPr lang="es-MX" dirty="0">
                <a:latin typeface="CenturyGothic"/>
              </a:rPr>
              <a:t>          </a:t>
            </a:r>
            <a:r>
              <a:rPr lang="es-MX" sz="1400" dirty="0">
                <a:effectLst/>
                <a:latin typeface="CenturyGothic"/>
              </a:rPr>
              <a:t>cout&lt;&lt;i&lt;&lt;endl; </a:t>
            </a:r>
            <a:endParaRPr lang="es-MX" dirty="0">
              <a:effectLst/>
            </a:endParaRPr>
          </a:p>
          <a:p>
            <a:r>
              <a:rPr lang="es-MX" sz="1400" dirty="0">
                <a:effectLst/>
                <a:latin typeface="CenturyGothic"/>
              </a:rPr>
              <a:t>          i++; </a:t>
            </a:r>
          </a:p>
          <a:p>
            <a:r>
              <a:rPr lang="es-MX" dirty="0">
                <a:latin typeface="CenturyGothic"/>
              </a:rPr>
              <a:t>     </a:t>
            </a:r>
            <a:r>
              <a:rPr lang="es-MX" sz="1400" dirty="0">
                <a:effectLst/>
                <a:latin typeface="CenturyGothic"/>
              </a:rPr>
              <a:t>} </a:t>
            </a:r>
            <a:endParaRPr lang="es-MX" dirty="0">
              <a:effectLst/>
            </a:endParaRPr>
          </a:p>
          <a:p>
            <a:r>
              <a:rPr lang="es-MX" sz="1400" dirty="0">
                <a:effectLst/>
                <a:latin typeface="CenturyGothic"/>
              </a:rPr>
              <a:t>return 0; } </a:t>
            </a:r>
            <a:endParaRPr lang="es-MX" dirty="0">
              <a:effectLs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dirty="0"/>
              <a:t>Estatuto</a:t>
            </a:r>
            <a:r>
              <a:rPr spc="-98" dirty="0"/>
              <a:t> </a:t>
            </a:r>
            <a:r>
              <a:rPr spc="-26" dirty="0"/>
              <a:t>for</a:t>
            </a:r>
          </a:p>
        </p:txBody>
      </p:sp>
      <p:sp>
        <p:nvSpPr>
          <p:cNvPr id="3" name="object 3"/>
          <p:cNvSpPr txBox="1"/>
          <p:nvPr/>
        </p:nvSpPr>
        <p:spPr>
          <a:xfrm>
            <a:off x="1023752" y="1560756"/>
            <a:ext cx="3863340" cy="1299971"/>
          </a:xfrm>
          <a:prstGeom prst="rect">
            <a:avLst/>
          </a:prstGeom>
        </p:spPr>
        <p:txBody>
          <a:bodyPr vert="horz" wrap="square" lIns="0" tIns="9525" rIns="0" bIns="0" rtlCol="0">
            <a:spAutoFit/>
          </a:bodyPr>
          <a:lstStyle/>
          <a:p>
            <a:pPr marL="492919" marR="3810" indent="-483870">
              <a:lnSpc>
                <a:spcPct val="115599"/>
              </a:lnSpc>
              <a:spcBef>
                <a:spcPts val="75"/>
              </a:spcBef>
            </a:pPr>
            <a:r>
              <a:rPr sz="2400" spc="-38" dirty="0">
                <a:latin typeface="Calibri"/>
                <a:cs typeface="Calibri"/>
              </a:rPr>
              <a:t>for </a:t>
            </a:r>
            <a:r>
              <a:rPr sz="2400" spc="-8" dirty="0">
                <a:latin typeface="Calibri"/>
                <a:cs typeface="Calibri"/>
              </a:rPr>
              <a:t>(</a:t>
            </a:r>
            <a:r>
              <a:rPr sz="2100" spc="-8" dirty="0">
                <a:latin typeface="Calibri"/>
                <a:cs typeface="Calibri"/>
              </a:rPr>
              <a:t>inicio</a:t>
            </a:r>
            <a:r>
              <a:rPr sz="2400" spc="-8" dirty="0">
                <a:latin typeface="Calibri"/>
                <a:cs typeface="Calibri"/>
              </a:rPr>
              <a:t>; </a:t>
            </a:r>
            <a:r>
              <a:rPr sz="2100" spc="-8" dirty="0">
                <a:latin typeface="Calibri"/>
                <a:cs typeface="Calibri"/>
              </a:rPr>
              <a:t>condición</a:t>
            </a:r>
            <a:r>
              <a:rPr sz="2400" spc="-8" dirty="0">
                <a:latin typeface="Calibri"/>
                <a:cs typeface="Calibri"/>
              </a:rPr>
              <a:t>; </a:t>
            </a:r>
            <a:r>
              <a:rPr sz="2100" spc="-19" dirty="0">
                <a:latin typeface="Calibri"/>
                <a:cs typeface="Calibri"/>
              </a:rPr>
              <a:t>incremento</a:t>
            </a:r>
            <a:r>
              <a:rPr sz="2400" spc="-19" dirty="0">
                <a:latin typeface="Calibri"/>
                <a:cs typeface="Calibri"/>
              </a:rPr>
              <a:t>){ </a:t>
            </a:r>
            <a:r>
              <a:rPr sz="2400" spc="-533" dirty="0">
                <a:latin typeface="Calibri"/>
                <a:cs typeface="Calibri"/>
              </a:rPr>
              <a:t> </a:t>
            </a:r>
            <a:r>
              <a:rPr sz="2400" spc="-19" dirty="0">
                <a:latin typeface="Calibri"/>
                <a:cs typeface="Calibri"/>
              </a:rPr>
              <a:t>bloque-estatutos;</a:t>
            </a:r>
            <a:endParaRPr sz="2400">
              <a:latin typeface="Calibri"/>
              <a:cs typeface="Calibri"/>
            </a:endParaRPr>
          </a:p>
          <a:p>
            <a:pPr marL="9525">
              <a:spcBef>
                <a:spcPts val="450"/>
              </a:spcBef>
            </a:pPr>
            <a:r>
              <a:rPr sz="2400" dirty="0">
                <a:latin typeface="Calibri"/>
                <a:cs typeface="Calibri"/>
              </a:rPr>
              <a:t>}</a:t>
            </a:r>
            <a:endParaRPr sz="2400">
              <a:latin typeface="Calibri"/>
              <a:cs typeface="Calibri"/>
            </a:endParaRPr>
          </a:p>
        </p:txBody>
      </p:sp>
      <p:sp>
        <p:nvSpPr>
          <p:cNvPr id="4" name="object 4"/>
          <p:cNvSpPr txBox="1"/>
          <p:nvPr/>
        </p:nvSpPr>
        <p:spPr>
          <a:xfrm>
            <a:off x="948467" y="3653519"/>
            <a:ext cx="3095149" cy="563616"/>
          </a:xfrm>
          <a:prstGeom prst="rect">
            <a:avLst/>
          </a:prstGeom>
        </p:spPr>
        <p:txBody>
          <a:bodyPr vert="horz" wrap="square" lIns="0" tIns="9525" rIns="0" bIns="0" rtlCol="0">
            <a:spAutoFit/>
          </a:bodyPr>
          <a:lstStyle/>
          <a:p>
            <a:pPr marL="412909" marR="3810" indent="-403860">
              <a:spcBef>
                <a:spcPts val="75"/>
              </a:spcBef>
            </a:pPr>
            <a:r>
              <a:rPr sz="1800" spc="-15" dirty="0">
                <a:latin typeface="Calibri"/>
                <a:cs typeface="Calibri"/>
              </a:rPr>
              <a:t>Recomendado </a:t>
            </a:r>
            <a:r>
              <a:rPr sz="1800" spc="-4" dirty="0">
                <a:latin typeface="Calibri"/>
                <a:cs typeface="Calibri"/>
              </a:rPr>
              <a:t>cuando </a:t>
            </a:r>
            <a:r>
              <a:rPr sz="1800" spc="-15" dirty="0">
                <a:latin typeface="Calibri"/>
                <a:cs typeface="Calibri"/>
              </a:rPr>
              <a:t>conoces </a:t>
            </a:r>
            <a:r>
              <a:rPr sz="1800" dirty="0">
                <a:latin typeface="Calibri"/>
                <a:cs typeface="Calibri"/>
              </a:rPr>
              <a:t>el </a:t>
            </a:r>
            <a:r>
              <a:rPr sz="1800" spc="-398" dirty="0">
                <a:latin typeface="Calibri"/>
                <a:cs typeface="Calibri"/>
              </a:rPr>
              <a:t> </a:t>
            </a:r>
            <a:r>
              <a:rPr sz="1800" spc="-8" dirty="0">
                <a:latin typeface="Calibri"/>
                <a:cs typeface="Calibri"/>
              </a:rPr>
              <a:t>número</a:t>
            </a:r>
            <a:r>
              <a:rPr sz="1800" spc="-45" dirty="0">
                <a:latin typeface="Calibri"/>
                <a:cs typeface="Calibri"/>
              </a:rPr>
              <a:t> </a:t>
            </a:r>
            <a:r>
              <a:rPr sz="1800" spc="-4" dirty="0">
                <a:latin typeface="Calibri"/>
                <a:cs typeface="Calibri"/>
              </a:rPr>
              <a:t>de</a:t>
            </a:r>
            <a:r>
              <a:rPr sz="1800" spc="109" dirty="0">
                <a:latin typeface="Calibri"/>
                <a:cs typeface="Calibri"/>
              </a:rPr>
              <a:t> </a:t>
            </a:r>
            <a:r>
              <a:rPr sz="1800" spc="-15" dirty="0">
                <a:latin typeface="Calibri"/>
                <a:cs typeface="Calibri"/>
              </a:rPr>
              <a:t>repeticiones.</a:t>
            </a:r>
            <a:endParaRPr sz="1800">
              <a:latin typeface="Calibri"/>
              <a:cs typeface="Calibri"/>
            </a:endParaRPr>
          </a:p>
        </p:txBody>
      </p:sp>
      <p:sp>
        <p:nvSpPr>
          <p:cNvPr id="5" name="object 5"/>
          <p:cNvSpPr/>
          <p:nvPr/>
        </p:nvSpPr>
        <p:spPr>
          <a:xfrm>
            <a:off x="5867591" y="1972246"/>
            <a:ext cx="1771650" cy="742950"/>
          </a:xfrm>
          <a:custGeom>
            <a:avLst/>
            <a:gdLst/>
            <a:ahLst/>
            <a:cxnLst/>
            <a:rect l="l" t="t" r="r" b="b"/>
            <a:pathLst>
              <a:path w="2362200" h="990600">
                <a:moveTo>
                  <a:pt x="0" y="495300"/>
                </a:moveTo>
                <a:lnTo>
                  <a:pt x="1181100" y="0"/>
                </a:lnTo>
                <a:lnTo>
                  <a:pt x="2362200" y="495300"/>
                </a:lnTo>
                <a:lnTo>
                  <a:pt x="1181100" y="990600"/>
                </a:lnTo>
                <a:lnTo>
                  <a:pt x="0" y="495300"/>
                </a:lnTo>
                <a:close/>
              </a:path>
            </a:pathLst>
          </a:custGeom>
          <a:ln w="19812">
            <a:solidFill>
              <a:srgbClr val="000000"/>
            </a:solidFill>
          </a:ln>
        </p:spPr>
        <p:txBody>
          <a:bodyPr wrap="square" lIns="0" tIns="0" rIns="0" bIns="0" rtlCol="0"/>
          <a:lstStyle/>
          <a:p>
            <a:endParaRPr sz="1050"/>
          </a:p>
        </p:txBody>
      </p:sp>
      <p:sp>
        <p:nvSpPr>
          <p:cNvPr id="6" name="object 6"/>
          <p:cNvSpPr txBox="1"/>
          <p:nvPr/>
        </p:nvSpPr>
        <p:spPr>
          <a:xfrm>
            <a:off x="6406792" y="2219325"/>
            <a:ext cx="691039"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condición</a:t>
            </a:r>
            <a:endParaRPr sz="1350">
              <a:latin typeface="Calibri"/>
              <a:cs typeface="Calibri"/>
            </a:endParaRPr>
          </a:p>
        </p:txBody>
      </p:sp>
      <p:sp>
        <p:nvSpPr>
          <p:cNvPr id="7" name="object 7"/>
          <p:cNvSpPr/>
          <p:nvPr/>
        </p:nvSpPr>
        <p:spPr>
          <a:xfrm>
            <a:off x="5981891" y="3220403"/>
            <a:ext cx="1543050" cy="571500"/>
          </a:xfrm>
          <a:custGeom>
            <a:avLst/>
            <a:gdLst/>
            <a:ahLst/>
            <a:cxnLst/>
            <a:rect l="l" t="t" r="r" b="b"/>
            <a:pathLst>
              <a:path w="2057400" h="762000">
                <a:moveTo>
                  <a:pt x="0" y="0"/>
                </a:moveTo>
                <a:lnTo>
                  <a:pt x="2057400" y="0"/>
                </a:lnTo>
                <a:lnTo>
                  <a:pt x="2057400" y="761999"/>
                </a:lnTo>
                <a:lnTo>
                  <a:pt x="0" y="761999"/>
                </a:lnTo>
                <a:lnTo>
                  <a:pt x="0" y="0"/>
                </a:lnTo>
                <a:close/>
              </a:path>
            </a:pathLst>
          </a:custGeom>
          <a:ln w="19812">
            <a:solidFill>
              <a:srgbClr val="000000"/>
            </a:solidFill>
          </a:ln>
        </p:spPr>
        <p:txBody>
          <a:bodyPr wrap="square" lIns="0" tIns="0" rIns="0" bIns="0" rtlCol="0"/>
          <a:lstStyle/>
          <a:p>
            <a:endParaRPr sz="1050"/>
          </a:p>
        </p:txBody>
      </p:sp>
      <p:sp>
        <p:nvSpPr>
          <p:cNvPr id="8" name="object 8"/>
          <p:cNvSpPr txBox="1"/>
          <p:nvPr/>
        </p:nvSpPr>
        <p:spPr>
          <a:xfrm>
            <a:off x="5981891" y="3220403"/>
            <a:ext cx="1543050" cy="388152"/>
          </a:xfrm>
          <a:prstGeom prst="rect">
            <a:avLst/>
          </a:prstGeom>
          <a:ln w="19811">
            <a:solidFill>
              <a:srgbClr val="000000"/>
            </a:solidFill>
          </a:ln>
        </p:spPr>
        <p:txBody>
          <a:bodyPr vert="horz" wrap="square" lIns="0" tIns="1429" rIns="0" bIns="0" rtlCol="0">
            <a:spAutoFit/>
          </a:bodyPr>
          <a:lstStyle/>
          <a:p>
            <a:pPr>
              <a:spcBef>
                <a:spcPts val="11"/>
              </a:spcBef>
            </a:pPr>
            <a:endParaRPr sz="1163">
              <a:latin typeface="Times New Roman"/>
              <a:cs typeface="Times New Roman"/>
            </a:endParaRPr>
          </a:p>
          <a:p>
            <a:pPr marL="176213"/>
            <a:r>
              <a:rPr sz="1350" spc="-8" dirty="0">
                <a:latin typeface="Calibri"/>
                <a:cs typeface="Calibri"/>
              </a:rPr>
              <a:t>bloque-estatutos</a:t>
            </a:r>
            <a:endParaRPr sz="1350">
              <a:latin typeface="Calibri"/>
              <a:cs typeface="Calibri"/>
            </a:endParaRPr>
          </a:p>
        </p:txBody>
      </p:sp>
      <p:grpSp>
        <p:nvGrpSpPr>
          <p:cNvPr id="9" name="object 9"/>
          <p:cNvGrpSpPr/>
          <p:nvPr/>
        </p:nvGrpSpPr>
        <p:grpSpPr>
          <a:xfrm>
            <a:off x="5422202" y="2315144"/>
            <a:ext cx="2588895" cy="2114550"/>
            <a:chOff x="7229602" y="3086859"/>
            <a:chExt cx="3451860" cy="2819400"/>
          </a:xfrm>
        </p:grpSpPr>
        <p:sp>
          <p:nvSpPr>
            <p:cNvPr id="10" name="object 10"/>
            <p:cNvSpPr/>
            <p:nvPr/>
          </p:nvSpPr>
          <p:spPr>
            <a:xfrm>
              <a:off x="7239763" y="3124958"/>
              <a:ext cx="964565" cy="2537460"/>
            </a:xfrm>
            <a:custGeom>
              <a:avLst/>
              <a:gdLst/>
              <a:ahLst/>
              <a:cxnLst/>
              <a:rect l="l" t="t" r="r" b="b"/>
              <a:pathLst>
                <a:path w="964565" h="2537460">
                  <a:moveTo>
                    <a:pt x="964171" y="2537040"/>
                  </a:moveTo>
                  <a:lnTo>
                    <a:pt x="0" y="2537040"/>
                  </a:lnTo>
                  <a:lnTo>
                    <a:pt x="0" y="0"/>
                  </a:lnTo>
                </a:path>
              </a:pathLst>
            </a:custGeom>
            <a:ln w="19812">
              <a:solidFill>
                <a:srgbClr val="000000"/>
              </a:solidFill>
            </a:ln>
          </p:spPr>
          <p:txBody>
            <a:bodyPr wrap="square" lIns="0" tIns="0" rIns="0" bIns="0" rtlCol="0"/>
            <a:lstStyle/>
            <a:p>
              <a:endParaRPr sz="1050"/>
            </a:p>
          </p:txBody>
        </p:sp>
        <p:sp>
          <p:nvSpPr>
            <p:cNvPr id="11" name="object 11"/>
            <p:cNvSpPr/>
            <p:nvPr/>
          </p:nvSpPr>
          <p:spPr>
            <a:xfrm>
              <a:off x="7239762" y="3124961"/>
              <a:ext cx="520065" cy="0"/>
            </a:xfrm>
            <a:custGeom>
              <a:avLst/>
              <a:gdLst/>
              <a:ahLst/>
              <a:cxnLst/>
              <a:rect l="l" t="t" r="r" b="b"/>
              <a:pathLst>
                <a:path w="520065">
                  <a:moveTo>
                    <a:pt x="0" y="0"/>
                  </a:moveTo>
                  <a:lnTo>
                    <a:pt x="519671" y="0"/>
                  </a:lnTo>
                </a:path>
              </a:pathLst>
            </a:custGeom>
            <a:ln w="19812">
              <a:solidFill>
                <a:srgbClr val="000000"/>
              </a:solidFill>
            </a:ln>
          </p:spPr>
          <p:txBody>
            <a:bodyPr wrap="square" lIns="0" tIns="0" rIns="0" bIns="0" rtlCol="0"/>
            <a:lstStyle/>
            <a:p>
              <a:endParaRPr sz="1050"/>
            </a:p>
          </p:txBody>
        </p:sp>
        <p:sp>
          <p:nvSpPr>
            <p:cNvPr id="12" name="object 12"/>
            <p:cNvSpPr/>
            <p:nvPr/>
          </p:nvSpPr>
          <p:spPr>
            <a:xfrm>
              <a:off x="7746735" y="3086859"/>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sz="1050"/>
            </a:p>
          </p:txBody>
        </p:sp>
        <p:sp>
          <p:nvSpPr>
            <p:cNvPr id="13" name="object 13"/>
            <p:cNvSpPr/>
            <p:nvPr/>
          </p:nvSpPr>
          <p:spPr>
            <a:xfrm>
              <a:off x="9004554" y="3620261"/>
              <a:ext cx="0" cy="610870"/>
            </a:xfrm>
            <a:custGeom>
              <a:avLst/>
              <a:gdLst/>
              <a:ahLst/>
              <a:cxnLst/>
              <a:rect l="l" t="t" r="r" b="b"/>
              <a:pathLst>
                <a:path h="610870">
                  <a:moveTo>
                    <a:pt x="0" y="0"/>
                  </a:moveTo>
                  <a:lnTo>
                    <a:pt x="0" y="610704"/>
                  </a:lnTo>
                </a:path>
              </a:pathLst>
            </a:custGeom>
            <a:ln w="19812">
              <a:solidFill>
                <a:srgbClr val="000000"/>
              </a:solidFill>
            </a:ln>
          </p:spPr>
          <p:txBody>
            <a:bodyPr wrap="square" lIns="0" tIns="0" rIns="0" bIns="0" rtlCol="0"/>
            <a:lstStyle/>
            <a:p>
              <a:endParaRPr sz="1050"/>
            </a:p>
          </p:txBody>
        </p:sp>
        <p:sp>
          <p:nvSpPr>
            <p:cNvPr id="14" name="object 14"/>
            <p:cNvSpPr/>
            <p:nvPr/>
          </p:nvSpPr>
          <p:spPr>
            <a:xfrm>
              <a:off x="8966457" y="4218268"/>
              <a:ext cx="76200" cy="76200"/>
            </a:xfrm>
            <a:custGeom>
              <a:avLst/>
              <a:gdLst/>
              <a:ahLst/>
              <a:cxnLst/>
              <a:rect l="l" t="t" r="r" b="b"/>
              <a:pathLst>
                <a:path w="76200" h="76200">
                  <a:moveTo>
                    <a:pt x="76200" y="0"/>
                  </a:moveTo>
                  <a:lnTo>
                    <a:pt x="0" y="0"/>
                  </a:lnTo>
                  <a:lnTo>
                    <a:pt x="38100" y="76199"/>
                  </a:lnTo>
                  <a:lnTo>
                    <a:pt x="76200" y="0"/>
                  </a:lnTo>
                  <a:close/>
                </a:path>
              </a:pathLst>
            </a:custGeom>
            <a:solidFill>
              <a:srgbClr val="000000"/>
            </a:solidFill>
          </p:spPr>
          <p:txBody>
            <a:bodyPr wrap="square" lIns="0" tIns="0" rIns="0" bIns="0" rtlCol="0"/>
            <a:lstStyle/>
            <a:p>
              <a:endParaRPr sz="1050"/>
            </a:p>
          </p:txBody>
        </p:sp>
        <p:sp>
          <p:nvSpPr>
            <p:cNvPr id="15" name="object 15"/>
            <p:cNvSpPr/>
            <p:nvPr/>
          </p:nvSpPr>
          <p:spPr>
            <a:xfrm>
              <a:off x="10185654" y="3124961"/>
              <a:ext cx="457200" cy="2717800"/>
            </a:xfrm>
            <a:custGeom>
              <a:avLst/>
              <a:gdLst/>
              <a:ahLst/>
              <a:cxnLst/>
              <a:rect l="l" t="t" r="r" b="b"/>
              <a:pathLst>
                <a:path w="457200" h="2717800">
                  <a:moveTo>
                    <a:pt x="0" y="0"/>
                  </a:moveTo>
                  <a:lnTo>
                    <a:pt x="457200" y="0"/>
                  </a:lnTo>
                  <a:lnTo>
                    <a:pt x="457200" y="2717800"/>
                  </a:lnTo>
                </a:path>
              </a:pathLst>
            </a:custGeom>
            <a:ln w="19812">
              <a:solidFill>
                <a:srgbClr val="000000"/>
              </a:solidFill>
            </a:ln>
          </p:spPr>
          <p:txBody>
            <a:bodyPr wrap="square" lIns="0" tIns="0" rIns="0" bIns="0" rtlCol="0"/>
            <a:lstStyle/>
            <a:p>
              <a:endParaRPr sz="1050"/>
            </a:p>
          </p:txBody>
        </p:sp>
        <p:sp>
          <p:nvSpPr>
            <p:cNvPr id="16" name="object 16"/>
            <p:cNvSpPr/>
            <p:nvPr/>
          </p:nvSpPr>
          <p:spPr>
            <a:xfrm>
              <a:off x="10604754" y="5830061"/>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sz="1050"/>
            </a:p>
          </p:txBody>
        </p:sp>
      </p:grpSp>
      <p:sp>
        <p:nvSpPr>
          <p:cNvPr id="17" name="object 17"/>
          <p:cNvSpPr txBox="1"/>
          <p:nvPr/>
        </p:nvSpPr>
        <p:spPr>
          <a:xfrm>
            <a:off x="6820167" y="2802558"/>
            <a:ext cx="311468"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tr</a:t>
            </a:r>
            <a:r>
              <a:rPr sz="1350" dirty="0">
                <a:latin typeface="Calibri"/>
                <a:cs typeface="Calibri"/>
              </a:rPr>
              <a:t>ue</a:t>
            </a:r>
            <a:endParaRPr sz="1350">
              <a:latin typeface="Calibri"/>
              <a:cs typeface="Calibri"/>
            </a:endParaRPr>
          </a:p>
        </p:txBody>
      </p:sp>
      <p:sp>
        <p:nvSpPr>
          <p:cNvPr id="18" name="object 18"/>
          <p:cNvSpPr txBox="1"/>
          <p:nvPr/>
        </p:nvSpPr>
        <p:spPr>
          <a:xfrm>
            <a:off x="7652557" y="2079553"/>
            <a:ext cx="342424" cy="217367"/>
          </a:xfrm>
          <a:prstGeom prst="rect">
            <a:avLst/>
          </a:prstGeom>
        </p:spPr>
        <p:txBody>
          <a:bodyPr vert="horz" wrap="square" lIns="0" tIns="9525" rIns="0" bIns="0" rtlCol="0">
            <a:spAutoFit/>
          </a:bodyPr>
          <a:lstStyle/>
          <a:p>
            <a:pPr marL="9525">
              <a:spcBef>
                <a:spcPts val="75"/>
              </a:spcBef>
            </a:pPr>
            <a:r>
              <a:rPr sz="1350" spc="-26" dirty="0">
                <a:latin typeface="Calibri"/>
                <a:cs typeface="Calibri"/>
              </a:rPr>
              <a:t>f</a:t>
            </a:r>
            <a:r>
              <a:rPr sz="1350" dirty="0">
                <a:latin typeface="Calibri"/>
                <a:cs typeface="Calibri"/>
              </a:rPr>
              <a:t>a</a:t>
            </a:r>
            <a:r>
              <a:rPr sz="1350" spc="-4" dirty="0">
                <a:latin typeface="Calibri"/>
                <a:cs typeface="Calibri"/>
              </a:rPr>
              <a:t>l</a:t>
            </a:r>
            <a:r>
              <a:rPr sz="1350" dirty="0">
                <a:latin typeface="Calibri"/>
                <a:cs typeface="Calibri"/>
              </a:rPr>
              <a:t>se</a:t>
            </a:r>
            <a:endParaRPr sz="1350">
              <a:latin typeface="Calibri"/>
              <a:cs typeface="Calibri"/>
            </a:endParaRPr>
          </a:p>
        </p:txBody>
      </p:sp>
      <p:grpSp>
        <p:nvGrpSpPr>
          <p:cNvPr id="19" name="object 19"/>
          <p:cNvGrpSpPr/>
          <p:nvPr/>
        </p:nvGrpSpPr>
        <p:grpSpPr>
          <a:xfrm>
            <a:off x="6726966" y="707516"/>
            <a:ext cx="60484" cy="716280"/>
            <a:chOff x="8969288" y="943355"/>
            <a:chExt cx="80645" cy="955040"/>
          </a:xfrm>
        </p:grpSpPr>
        <p:sp>
          <p:nvSpPr>
            <p:cNvPr id="20" name="object 20"/>
            <p:cNvSpPr/>
            <p:nvPr/>
          </p:nvSpPr>
          <p:spPr>
            <a:xfrm>
              <a:off x="9006902" y="953261"/>
              <a:ext cx="33020" cy="882015"/>
            </a:xfrm>
            <a:custGeom>
              <a:avLst/>
              <a:gdLst/>
              <a:ahLst/>
              <a:cxnLst/>
              <a:rect l="l" t="t" r="r" b="b"/>
              <a:pathLst>
                <a:path w="33020" h="882014">
                  <a:moveTo>
                    <a:pt x="32575" y="0"/>
                  </a:moveTo>
                  <a:lnTo>
                    <a:pt x="0" y="881659"/>
                  </a:lnTo>
                </a:path>
              </a:pathLst>
            </a:custGeom>
            <a:ln w="19811">
              <a:solidFill>
                <a:srgbClr val="000000"/>
              </a:solidFill>
            </a:ln>
          </p:spPr>
          <p:txBody>
            <a:bodyPr wrap="square" lIns="0" tIns="0" rIns="0" bIns="0" rtlCol="0"/>
            <a:lstStyle/>
            <a:p>
              <a:endParaRPr sz="1050"/>
            </a:p>
          </p:txBody>
        </p:sp>
        <p:sp>
          <p:nvSpPr>
            <p:cNvPr id="21" name="object 21"/>
            <p:cNvSpPr/>
            <p:nvPr/>
          </p:nvSpPr>
          <p:spPr>
            <a:xfrm>
              <a:off x="8969288" y="1820820"/>
              <a:ext cx="76200" cy="78105"/>
            </a:xfrm>
            <a:custGeom>
              <a:avLst/>
              <a:gdLst/>
              <a:ahLst/>
              <a:cxnLst/>
              <a:rect l="l" t="t" r="r" b="b"/>
              <a:pathLst>
                <a:path w="76200" h="78105">
                  <a:moveTo>
                    <a:pt x="0" y="0"/>
                  </a:moveTo>
                  <a:lnTo>
                    <a:pt x="35267" y="77558"/>
                  </a:lnTo>
                  <a:lnTo>
                    <a:pt x="76149" y="2806"/>
                  </a:lnTo>
                  <a:lnTo>
                    <a:pt x="0" y="0"/>
                  </a:lnTo>
                  <a:close/>
                </a:path>
              </a:pathLst>
            </a:custGeom>
            <a:solidFill>
              <a:srgbClr val="000000"/>
            </a:solidFill>
          </p:spPr>
          <p:txBody>
            <a:bodyPr wrap="square" lIns="0" tIns="0" rIns="0" bIns="0" rtlCol="0"/>
            <a:lstStyle/>
            <a:p>
              <a:endParaRPr sz="1050"/>
            </a:p>
          </p:txBody>
        </p:sp>
      </p:grpSp>
      <p:sp>
        <p:nvSpPr>
          <p:cNvPr id="22" name="object 22"/>
          <p:cNvSpPr txBox="1"/>
          <p:nvPr/>
        </p:nvSpPr>
        <p:spPr>
          <a:xfrm>
            <a:off x="6153341" y="1423606"/>
            <a:ext cx="1200150" cy="230352"/>
          </a:xfrm>
          <a:prstGeom prst="rect">
            <a:avLst/>
          </a:prstGeom>
          <a:ln w="19811">
            <a:solidFill>
              <a:srgbClr val="000000"/>
            </a:solidFill>
          </a:ln>
        </p:spPr>
        <p:txBody>
          <a:bodyPr vert="horz" wrap="square" lIns="0" tIns="22384" rIns="0" bIns="0" rtlCol="0">
            <a:spAutoFit/>
          </a:bodyPr>
          <a:lstStyle/>
          <a:p>
            <a:pPr algn="ctr">
              <a:spcBef>
                <a:spcPts val="176"/>
              </a:spcBef>
            </a:pPr>
            <a:r>
              <a:rPr sz="1350" spc="-4" dirty="0">
                <a:latin typeface="Calibri"/>
                <a:cs typeface="Calibri"/>
              </a:rPr>
              <a:t>inicio</a:t>
            </a:r>
            <a:endParaRPr sz="1350">
              <a:latin typeface="Calibri"/>
              <a:cs typeface="Calibri"/>
            </a:endParaRPr>
          </a:p>
        </p:txBody>
      </p:sp>
      <p:grpSp>
        <p:nvGrpSpPr>
          <p:cNvPr id="23" name="object 23"/>
          <p:cNvGrpSpPr/>
          <p:nvPr/>
        </p:nvGrpSpPr>
        <p:grpSpPr>
          <a:xfrm>
            <a:off x="6724838" y="1690307"/>
            <a:ext cx="57150" cy="281464"/>
            <a:chOff x="8966450" y="2253742"/>
            <a:chExt cx="76200" cy="375285"/>
          </a:xfrm>
        </p:grpSpPr>
        <p:sp>
          <p:nvSpPr>
            <p:cNvPr id="24" name="object 24"/>
            <p:cNvSpPr/>
            <p:nvPr/>
          </p:nvSpPr>
          <p:spPr>
            <a:xfrm>
              <a:off x="9004554" y="2263902"/>
              <a:ext cx="0" cy="301625"/>
            </a:xfrm>
            <a:custGeom>
              <a:avLst/>
              <a:gdLst/>
              <a:ahLst/>
              <a:cxnLst/>
              <a:rect l="l" t="t" r="r" b="b"/>
              <a:pathLst>
                <a:path h="301625">
                  <a:moveTo>
                    <a:pt x="0" y="0"/>
                  </a:moveTo>
                  <a:lnTo>
                    <a:pt x="0" y="301561"/>
                  </a:lnTo>
                </a:path>
              </a:pathLst>
            </a:custGeom>
            <a:ln w="19812">
              <a:solidFill>
                <a:srgbClr val="000000"/>
              </a:solidFill>
            </a:ln>
          </p:spPr>
          <p:txBody>
            <a:bodyPr wrap="square" lIns="0" tIns="0" rIns="0" bIns="0" rtlCol="0"/>
            <a:lstStyle/>
            <a:p>
              <a:endParaRPr sz="1050"/>
            </a:p>
          </p:txBody>
        </p:sp>
        <p:sp>
          <p:nvSpPr>
            <p:cNvPr id="25" name="object 25"/>
            <p:cNvSpPr/>
            <p:nvPr/>
          </p:nvSpPr>
          <p:spPr>
            <a:xfrm>
              <a:off x="8966450" y="2552767"/>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sz="1050"/>
            </a:p>
          </p:txBody>
        </p:sp>
      </p:grpSp>
      <p:sp>
        <p:nvSpPr>
          <p:cNvPr id="26" name="object 26"/>
          <p:cNvSpPr txBox="1"/>
          <p:nvPr/>
        </p:nvSpPr>
        <p:spPr>
          <a:xfrm>
            <a:off x="6153341" y="4109656"/>
            <a:ext cx="1200150" cy="229870"/>
          </a:xfrm>
          <a:prstGeom prst="rect">
            <a:avLst/>
          </a:prstGeom>
          <a:ln w="19811">
            <a:solidFill>
              <a:srgbClr val="000000"/>
            </a:solidFill>
          </a:ln>
        </p:spPr>
        <p:txBody>
          <a:bodyPr vert="horz" wrap="square" lIns="0" tIns="21907" rIns="0" bIns="0" rtlCol="0">
            <a:spAutoFit/>
          </a:bodyPr>
          <a:lstStyle/>
          <a:p>
            <a:pPr marL="197168">
              <a:spcBef>
                <a:spcPts val="172"/>
              </a:spcBef>
            </a:pPr>
            <a:r>
              <a:rPr sz="1350" spc="-8" dirty="0">
                <a:latin typeface="Calibri"/>
                <a:cs typeface="Calibri"/>
              </a:rPr>
              <a:t>incremento</a:t>
            </a:r>
            <a:endParaRPr sz="1350">
              <a:latin typeface="Calibri"/>
              <a:cs typeface="Calibri"/>
            </a:endParaRPr>
          </a:p>
        </p:txBody>
      </p:sp>
      <p:grpSp>
        <p:nvGrpSpPr>
          <p:cNvPr id="27" name="object 27"/>
          <p:cNvGrpSpPr/>
          <p:nvPr/>
        </p:nvGrpSpPr>
        <p:grpSpPr>
          <a:xfrm>
            <a:off x="6724844" y="3791903"/>
            <a:ext cx="57150" cy="317182"/>
            <a:chOff x="8966458" y="5055870"/>
            <a:chExt cx="76200" cy="422909"/>
          </a:xfrm>
        </p:grpSpPr>
        <p:sp>
          <p:nvSpPr>
            <p:cNvPr id="28" name="object 28"/>
            <p:cNvSpPr/>
            <p:nvPr/>
          </p:nvSpPr>
          <p:spPr>
            <a:xfrm>
              <a:off x="9004554" y="5055870"/>
              <a:ext cx="0" cy="359410"/>
            </a:xfrm>
            <a:custGeom>
              <a:avLst/>
              <a:gdLst/>
              <a:ahLst/>
              <a:cxnLst/>
              <a:rect l="l" t="t" r="r" b="b"/>
              <a:pathLst>
                <a:path h="359410">
                  <a:moveTo>
                    <a:pt x="0" y="0"/>
                  </a:moveTo>
                  <a:lnTo>
                    <a:pt x="0" y="358927"/>
                  </a:lnTo>
                </a:path>
              </a:pathLst>
            </a:custGeom>
            <a:ln w="19812">
              <a:solidFill>
                <a:srgbClr val="000000"/>
              </a:solidFill>
            </a:ln>
          </p:spPr>
          <p:txBody>
            <a:bodyPr wrap="square" lIns="0" tIns="0" rIns="0" bIns="0" rtlCol="0"/>
            <a:lstStyle/>
            <a:p>
              <a:endParaRPr sz="1050"/>
            </a:p>
          </p:txBody>
        </p:sp>
        <p:sp>
          <p:nvSpPr>
            <p:cNvPr id="29" name="object 29"/>
            <p:cNvSpPr/>
            <p:nvPr/>
          </p:nvSpPr>
          <p:spPr>
            <a:xfrm>
              <a:off x="8966458" y="5402094"/>
              <a:ext cx="76200" cy="76200"/>
            </a:xfrm>
            <a:custGeom>
              <a:avLst/>
              <a:gdLst/>
              <a:ahLst/>
              <a:cxnLst/>
              <a:rect l="l" t="t" r="r" b="b"/>
              <a:pathLst>
                <a:path w="76200" h="76200">
                  <a:moveTo>
                    <a:pt x="76200" y="0"/>
                  </a:moveTo>
                  <a:lnTo>
                    <a:pt x="0" y="0"/>
                  </a:lnTo>
                  <a:lnTo>
                    <a:pt x="38100" y="76199"/>
                  </a:lnTo>
                  <a:lnTo>
                    <a:pt x="76200" y="0"/>
                  </a:lnTo>
                  <a:close/>
                </a:path>
              </a:pathLst>
            </a:custGeom>
            <a:solidFill>
              <a:srgbClr val="000000"/>
            </a:solidFill>
          </p:spPr>
          <p:txBody>
            <a:bodyPr wrap="square" lIns="0" tIns="0" rIns="0" bIns="0" rtlCol="0"/>
            <a:lstStyle/>
            <a:p>
              <a:endParaRPr sz="105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dirty="0"/>
              <a:t>Estatuto</a:t>
            </a:r>
            <a:r>
              <a:rPr spc="-53" dirty="0"/>
              <a:t> </a:t>
            </a:r>
            <a:r>
              <a:rPr spc="-15" dirty="0"/>
              <a:t>do</a:t>
            </a:r>
            <a:r>
              <a:rPr spc="-90" dirty="0"/>
              <a:t> </a:t>
            </a:r>
            <a:r>
              <a:rPr dirty="0"/>
              <a:t>-</a:t>
            </a:r>
            <a:r>
              <a:rPr spc="-56" dirty="0"/>
              <a:t> </a:t>
            </a:r>
            <a:r>
              <a:rPr spc="-23" dirty="0"/>
              <a:t>while</a:t>
            </a:r>
          </a:p>
        </p:txBody>
      </p:sp>
      <p:sp>
        <p:nvSpPr>
          <p:cNvPr id="3" name="object 3"/>
          <p:cNvSpPr txBox="1"/>
          <p:nvPr/>
        </p:nvSpPr>
        <p:spPr>
          <a:xfrm>
            <a:off x="686713" y="1254905"/>
            <a:ext cx="3370421" cy="1737014"/>
          </a:xfrm>
          <a:prstGeom prst="rect">
            <a:avLst/>
          </a:prstGeom>
        </p:spPr>
        <p:txBody>
          <a:bodyPr vert="horz" wrap="square" lIns="0" tIns="66675" rIns="0" bIns="0" rtlCol="0">
            <a:spAutoFit/>
          </a:bodyPr>
          <a:lstStyle/>
          <a:p>
            <a:pPr marL="10001">
              <a:spcBef>
                <a:spcPts val="525"/>
              </a:spcBef>
            </a:pPr>
            <a:r>
              <a:rPr sz="2400" spc="-4" dirty="0">
                <a:latin typeface="Calibri"/>
                <a:cs typeface="Calibri"/>
              </a:rPr>
              <a:t>while</a:t>
            </a:r>
            <a:r>
              <a:rPr sz="2400" spc="-60" dirty="0">
                <a:latin typeface="Calibri"/>
                <a:cs typeface="Calibri"/>
              </a:rPr>
              <a:t> </a:t>
            </a:r>
            <a:r>
              <a:rPr sz="2400" spc="-15" dirty="0">
                <a:latin typeface="Calibri"/>
                <a:cs typeface="Calibri"/>
              </a:rPr>
              <a:t>(expresión-booleana)</a:t>
            </a:r>
            <a:endParaRPr sz="2400">
              <a:latin typeface="Calibri"/>
              <a:cs typeface="Calibri"/>
            </a:endParaRPr>
          </a:p>
          <a:p>
            <a:pPr marL="9525">
              <a:spcBef>
                <a:spcPts val="450"/>
              </a:spcBef>
            </a:pPr>
            <a:r>
              <a:rPr sz="2400" dirty="0">
                <a:latin typeface="Calibri"/>
                <a:cs typeface="Calibri"/>
              </a:rPr>
              <a:t>{</a:t>
            </a:r>
            <a:endParaRPr sz="2400">
              <a:latin typeface="Calibri"/>
              <a:cs typeface="Calibri"/>
            </a:endParaRPr>
          </a:p>
          <a:p>
            <a:pPr marL="551498">
              <a:spcBef>
                <a:spcPts val="450"/>
              </a:spcBef>
            </a:pPr>
            <a:r>
              <a:rPr sz="2400" spc="-23" dirty="0">
                <a:latin typeface="Calibri"/>
                <a:cs typeface="Calibri"/>
              </a:rPr>
              <a:t>bloque_estatutos;</a:t>
            </a:r>
            <a:endParaRPr sz="2400">
              <a:latin typeface="Calibri"/>
              <a:cs typeface="Calibri"/>
            </a:endParaRPr>
          </a:p>
          <a:p>
            <a:pPr marL="9525">
              <a:spcBef>
                <a:spcPts val="450"/>
              </a:spcBef>
            </a:pPr>
            <a:r>
              <a:rPr sz="2400" dirty="0">
                <a:latin typeface="Calibri"/>
                <a:cs typeface="Calibri"/>
              </a:rPr>
              <a:t>}</a:t>
            </a:r>
            <a:endParaRPr sz="2400">
              <a:latin typeface="Calibri"/>
              <a:cs typeface="Calibri"/>
            </a:endParaRPr>
          </a:p>
        </p:txBody>
      </p:sp>
      <p:sp>
        <p:nvSpPr>
          <p:cNvPr id="4" name="object 4"/>
          <p:cNvSpPr txBox="1"/>
          <p:nvPr/>
        </p:nvSpPr>
        <p:spPr>
          <a:xfrm>
            <a:off x="609076" y="3463487"/>
            <a:ext cx="3538538" cy="1130438"/>
          </a:xfrm>
          <a:prstGeom prst="rect">
            <a:avLst/>
          </a:prstGeom>
        </p:spPr>
        <p:txBody>
          <a:bodyPr vert="horz" wrap="square" lIns="0" tIns="9525" rIns="0" bIns="0" rtlCol="0">
            <a:spAutoFit/>
          </a:bodyPr>
          <a:lstStyle/>
          <a:p>
            <a:pPr marL="9525" marR="3810" algn="ctr">
              <a:spcBef>
                <a:spcPts val="75"/>
              </a:spcBef>
            </a:pPr>
            <a:r>
              <a:rPr sz="1800" spc="-19" dirty="0">
                <a:latin typeface="Calibri"/>
                <a:cs typeface="Calibri"/>
              </a:rPr>
              <a:t>Repite</a:t>
            </a:r>
            <a:r>
              <a:rPr sz="1800" spc="-60" dirty="0">
                <a:latin typeface="Calibri"/>
                <a:cs typeface="Calibri"/>
              </a:rPr>
              <a:t> </a:t>
            </a:r>
            <a:r>
              <a:rPr sz="1800" spc="-15" dirty="0">
                <a:latin typeface="Calibri"/>
                <a:cs typeface="Calibri"/>
              </a:rPr>
              <a:t>mientras</a:t>
            </a:r>
            <a:r>
              <a:rPr sz="1800" spc="-56" dirty="0">
                <a:latin typeface="Calibri"/>
                <a:cs typeface="Calibri"/>
              </a:rPr>
              <a:t> </a:t>
            </a:r>
            <a:r>
              <a:rPr sz="1800" spc="-8" dirty="0">
                <a:latin typeface="Calibri"/>
                <a:cs typeface="Calibri"/>
              </a:rPr>
              <a:t>la</a:t>
            </a:r>
            <a:r>
              <a:rPr sz="1800" spc="-34" dirty="0">
                <a:latin typeface="Calibri"/>
                <a:cs typeface="Calibri"/>
              </a:rPr>
              <a:t> </a:t>
            </a:r>
            <a:r>
              <a:rPr sz="1800" spc="-15" dirty="0">
                <a:latin typeface="Calibri"/>
                <a:cs typeface="Calibri"/>
              </a:rPr>
              <a:t>expresión-booleana </a:t>
            </a:r>
            <a:r>
              <a:rPr sz="1800" spc="-398" dirty="0">
                <a:latin typeface="Calibri"/>
                <a:cs typeface="Calibri"/>
              </a:rPr>
              <a:t> </a:t>
            </a:r>
            <a:r>
              <a:rPr sz="1800" spc="-8" dirty="0">
                <a:latin typeface="Calibri"/>
                <a:cs typeface="Calibri"/>
              </a:rPr>
              <a:t>sea</a:t>
            </a:r>
            <a:r>
              <a:rPr sz="1800" spc="-34" dirty="0">
                <a:latin typeface="Calibri"/>
                <a:cs typeface="Calibri"/>
              </a:rPr>
              <a:t> </a:t>
            </a:r>
            <a:r>
              <a:rPr sz="1800" spc="-19" dirty="0">
                <a:latin typeface="Calibri"/>
                <a:cs typeface="Calibri"/>
              </a:rPr>
              <a:t>verdadera.</a:t>
            </a:r>
            <a:endParaRPr sz="1800">
              <a:latin typeface="Calibri"/>
              <a:cs typeface="Calibri"/>
            </a:endParaRPr>
          </a:p>
          <a:p>
            <a:pPr marL="331469" marR="326707" algn="ctr">
              <a:spcBef>
                <a:spcPts val="79"/>
              </a:spcBef>
            </a:pPr>
            <a:r>
              <a:rPr sz="1800" spc="-11" dirty="0">
                <a:latin typeface="Calibri"/>
                <a:cs typeface="Calibri"/>
              </a:rPr>
              <a:t>Primero</a:t>
            </a:r>
            <a:r>
              <a:rPr sz="1800" spc="-68" dirty="0">
                <a:latin typeface="Calibri"/>
                <a:cs typeface="Calibri"/>
              </a:rPr>
              <a:t> </a:t>
            </a:r>
            <a:r>
              <a:rPr sz="1800" spc="-11" dirty="0">
                <a:latin typeface="Calibri"/>
                <a:cs typeface="Calibri"/>
              </a:rPr>
              <a:t>prueba</a:t>
            </a:r>
            <a:r>
              <a:rPr sz="1800" spc="-49" dirty="0">
                <a:latin typeface="Calibri"/>
                <a:cs typeface="Calibri"/>
              </a:rPr>
              <a:t> </a:t>
            </a:r>
            <a:r>
              <a:rPr sz="1800" dirty="0">
                <a:latin typeface="Calibri"/>
                <a:cs typeface="Calibri"/>
              </a:rPr>
              <a:t>y</a:t>
            </a:r>
            <a:r>
              <a:rPr sz="1800" spc="-38" dirty="0">
                <a:latin typeface="Calibri"/>
                <a:cs typeface="Calibri"/>
              </a:rPr>
              <a:t> </a:t>
            </a:r>
            <a:r>
              <a:rPr sz="1800" spc="-11" dirty="0">
                <a:latin typeface="Calibri"/>
                <a:cs typeface="Calibri"/>
              </a:rPr>
              <a:t>luego</a:t>
            </a:r>
            <a:r>
              <a:rPr sz="1800" spc="-56" dirty="0">
                <a:latin typeface="Calibri"/>
                <a:cs typeface="Calibri"/>
              </a:rPr>
              <a:t> </a:t>
            </a:r>
            <a:r>
              <a:rPr sz="1800" spc="-11" dirty="0">
                <a:latin typeface="Calibri"/>
                <a:cs typeface="Calibri"/>
              </a:rPr>
              <a:t>ejecuta </a:t>
            </a:r>
            <a:r>
              <a:rPr sz="1800" spc="-394" dirty="0">
                <a:latin typeface="Calibri"/>
                <a:cs typeface="Calibri"/>
              </a:rPr>
              <a:t> </a:t>
            </a:r>
            <a:r>
              <a:rPr sz="1800" spc="-19" dirty="0">
                <a:latin typeface="Calibri"/>
                <a:cs typeface="Calibri"/>
              </a:rPr>
              <a:t>estatutos</a:t>
            </a:r>
            <a:endParaRPr sz="1800">
              <a:latin typeface="Calibri"/>
              <a:cs typeface="Calibri"/>
            </a:endParaRPr>
          </a:p>
        </p:txBody>
      </p:sp>
      <p:sp>
        <p:nvSpPr>
          <p:cNvPr id="5" name="object 5"/>
          <p:cNvSpPr/>
          <p:nvPr/>
        </p:nvSpPr>
        <p:spPr>
          <a:xfrm>
            <a:off x="5394336" y="3226233"/>
            <a:ext cx="1771650" cy="742950"/>
          </a:xfrm>
          <a:custGeom>
            <a:avLst/>
            <a:gdLst/>
            <a:ahLst/>
            <a:cxnLst/>
            <a:rect l="l" t="t" r="r" b="b"/>
            <a:pathLst>
              <a:path w="2362200" h="990600">
                <a:moveTo>
                  <a:pt x="0" y="495300"/>
                </a:moveTo>
                <a:lnTo>
                  <a:pt x="1181100" y="0"/>
                </a:lnTo>
                <a:lnTo>
                  <a:pt x="2362200" y="495300"/>
                </a:lnTo>
                <a:lnTo>
                  <a:pt x="1181100" y="990600"/>
                </a:lnTo>
                <a:lnTo>
                  <a:pt x="0" y="495300"/>
                </a:lnTo>
                <a:close/>
              </a:path>
            </a:pathLst>
          </a:custGeom>
          <a:ln w="19812">
            <a:solidFill>
              <a:srgbClr val="000000"/>
            </a:solidFill>
          </a:ln>
        </p:spPr>
        <p:txBody>
          <a:bodyPr wrap="square" lIns="0" tIns="0" rIns="0" bIns="0" rtlCol="0"/>
          <a:lstStyle/>
          <a:p>
            <a:endParaRPr sz="1050"/>
          </a:p>
        </p:txBody>
      </p:sp>
      <p:sp>
        <p:nvSpPr>
          <p:cNvPr id="6" name="object 6"/>
          <p:cNvSpPr txBox="1"/>
          <p:nvPr/>
        </p:nvSpPr>
        <p:spPr>
          <a:xfrm>
            <a:off x="5904059" y="3370443"/>
            <a:ext cx="749618" cy="425116"/>
          </a:xfrm>
          <a:prstGeom prst="rect">
            <a:avLst/>
          </a:prstGeom>
        </p:spPr>
        <p:txBody>
          <a:bodyPr vert="horz" wrap="square" lIns="0" tIns="9525" rIns="0" bIns="0" rtlCol="0">
            <a:spAutoFit/>
          </a:bodyPr>
          <a:lstStyle/>
          <a:p>
            <a:pPr marL="49530" marR="3810" indent="-40481">
              <a:spcBef>
                <a:spcPts val="75"/>
              </a:spcBef>
            </a:pPr>
            <a:r>
              <a:rPr sz="1350" spc="-15" dirty="0">
                <a:latin typeface="Calibri"/>
                <a:cs typeface="Calibri"/>
              </a:rPr>
              <a:t>e</a:t>
            </a:r>
            <a:r>
              <a:rPr sz="1350" dirty="0">
                <a:latin typeface="Calibri"/>
                <a:cs typeface="Calibri"/>
              </a:rPr>
              <a:t>xp</a:t>
            </a:r>
            <a:r>
              <a:rPr sz="1350" spc="-23" dirty="0">
                <a:latin typeface="Calibri"/>
                <a:cs typeface="Calibri"/>
              </a:rPr>
              <a:t>r</a:t>
            </a:r>
            <a:r>
              <a:rPr sz="1350" dirty="0">
                <a:latin typeface="Calibri"/>
                <a:cs typeface="Calibri"/>
              </a:rPr>
              <a:t>es</a:t>
            </a:r>
            <a:r>
              <a:rPr sz="1350" spc="-4" dirty="0">
                <a:latin typeface="Calibri"/>
                <a:cs typeface="Calibri"/>
              </a:rPr>
              <a:t>ió</a:t>
            </a:r>
            <a:r>
              <a:rPr sz="1350" dirty="0">
                <a:latin typeface="Calibri"/>
                <a:cs typeface="Calibri"/>
              </a:rPr>
              <a:t>n-  </a:t>
            </a:r>
            <a:r>
              <a:rPr sz="1350" spc="-4" dirty="0">
                <a:latin typeface="Calibri"/>
                <a:cs typeface="Calibri"/>
              </a:rPr>
              <a:t>booleana</a:t>
            </a:r>
            <a:endParaRPr sz="1350">
              <a:latin typeface="Calibri"/>
              <a:cs typeface="Calibri"/>
            </a:endParaRPr>
          </a:p>
        </p:txBody>
      </p:sp>
      <p:sp>
        <p:nvSpPr>
          <p:cNvPr id="7" name="object 7"/>
          <p:cNvSpPr txBox="1"/>
          <p:nvPr/>
        </p:nvSpPr>
        <p:spPr>
          <a:xfrm>
            <a:off x="5524637" y="2164387"/>
            <a:ext cx="1543050" cy="387671"/>
          </a:xfrm>
          <a:prstGeom prst="rect">
            <a:avLst/>
          </a:prstGeom>
          <a:ln w="19811">
            <a:solidFill>
              <a:srgbClr val="000000"/>
            </a:solidFill>
          </a:ln>
        </p:spPr>
        <p:txBody>
          <a:bodyPr vert="horz" wrap="square" lIns="0" tIns="953" rIns="0" bIns="0" rtlCol="0">
            <a:spAutoFit/>
          </a:bodyPr>
          <a:lstStyle/>
          <a:p>
            <a:pPr>
              <a:spcBef>
                <a:spcPts val="8"/>
              </a:spcBef>
            </a:pPr>
            <a:endParaRPr sz="1163">
              <a:latin typeface="Times New Roman"/>
              <a:cs typeface="Times New Roman"/>
            </a:endParaRPr>
          </a:p>
          <a:p>
            <a:pPr marL="176213">
              <a:spcBef>
                <a:spcPts val="4"/>
              </a:spcBef>
            </a:pPr>
            <a:r>
              <a:rPr sz="1350" spc="-8" dirty="0">
                <a:latin typeface="Calibri"/>
                <a:cs typeface="Calibri"/>
              </a:rPr>
              <a:t>bloque-estatutos</a:t>
            </a:r>
            <a:endParaRPr sz="1350">
              <a:latin typeface="Calibri"/>
              <a:cs typeface="Calibri"/>
            </a:endParaRPr>
          </a:p>
        </p:txBody>
      </p:sp>
      <p:sp>
        <p:nvSpPr>
          <p:cNvPr id="8" name="object 8"/>
          <p:cNvSpPr txBox="1"/>
          <p:nvPr/>
        </p:nvSpPr>
        <p:spPr>
          <a:xfrm>
            <a:off x="5162012" y="3277511"/>
            <a:ext cx="311468"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tr</a:t>
            </a:r>
            <a:r>
              <a:rPr sz="1350" dirty="0">
                <a:latin typeface="Calibri"/>
                <a:cs typeface="Calibri"/>
              </a:rPr>
              <a:t>ue</a:t>
            </a:r>
            <a:endParaRPr sz="1350">
              <a:latin typeface="Calibri"/>
              <a:cs typeface="Calibri"/>
            </a:endParaRPr>
          </a:p>
        </p:txBody>
      </p:sp>
      <p:sp>
        <p:nvSpPr>
          <p:cNvPr id="9" name="object 9"/>
          <p:cNvSpPr txBox="1"/>
          <p:nvPr/>
        </p:nvSpPr>
        <p:spPr>
          <a:xfrm>
            <a:off x="7153576" y="3309744"/>
            <a:ext cx="342424" cy="217367"/>
          </a:xfrm>
          <a:prstGeom prst="rect">
            <a:avLst/>
          </a:prstGeom>
        </p:spPr>
        <p:txBody>
          <a:bodyPr vert="horz" wrap="square" lIns="0" tIns="9525" rIns="0" bIns="0" rtlCol="0">
            <a:spAutoFit/>
          </a:bodyPr>
          <a:lstStyle/>
          <a:p>
            <a:pPr marL="9525">
              <a:spcBef>
                <a:spcPts val="75"/>
              </a:spcBef>
            </a:pPr>
            <a:r>
              <a:rPr sz="1350" spc="-26" dirty="0">
                <a:latin typeface="Calibri"/>
                <a:cs typeface="Calibri"/>
              </a:rPr>
              <a:t>f</a:t>
            </a:r>
            <a:r>
              <a:rPr sz="1350" dirty="0">
                <a:latin typeface="Calibri"/>
                <a:cs typeface="Calibri"/>
              </a:rPr>
              <a:t>a</a:t>
            </a:r>
            <a:r>
              <a:rPr sz="1350" spc="-4" dirty="0">
                <a:latin typeface="Calibri"/>
                <a:cs typeface="Calibri"/>
              </a:rPr>
              <a:t>l</a:t>
            </a:r>
            <a:r>
              <a:rPr sz="1350" dirty="0">
                <a:latin typeface="Calibri"/>
                <a:cs typeface="Calibri"/>
              </a:rPr>
              <a:t>se</a:t>
            </a:r>
            <a:endParaRPr sz="1350">
              <a:latin typeface="Calibri"/>
              <a:cs typeface="Calibri"/>
            </a:endParaRPr>
          </a:p>
        </p:txBody>
      </p:sp>
      <p:grpSp>
        <p:nvGrpSpPr>
          <p:cNvPr id="10" name="object 10"/>
          <p:cNvGrpSpPr/>
          <p:nvPr/>
        </p:nvGrpSpPr>
        <p:grpSpPr>
          <a:xfrm>
            <a:off x="5086868" y="1597458"/>
            <a:ext cx="2495550" cy="2564130"/>
            <a:chOff x="6846569" y="1219961"/>
            <a:chExt cx="3327400" cy="3418840"/>
          </a:xfrm>
        </p:grpSpPr>
        <p:sp>
          <p:nvSpPr>
            <p:cNvPr id="11" name="object 11"/>
            <p:cNvSpPr/>
            <p:nvPr/>
          </p:nvSpPr>
          <p:spPr>
            <a:xfrm>
              <a:off x="8439643" y="2737865"/>
              <a:ext cx="19050" cy="590550"/>
            </a:xfrm>
            <a:custGeom>
              <a:avLst/>
              <a:gdLst/>
              <a:ahLst/>
              <a:cxnLst/>
              <a:rect l="l" t="t" r="r" b="b"/>
              <a:pathLst>
                <a:path w="19050" h="590550">
                  <a:moveTo>
                    <a:pt x="18770" y="0"/>
                  </a:moveTo>
                  <a:lnTo>
                    <a:pt x="0" y="590029"/>
                  </a:lnTo>
                </a:path>
              </a:pathLst>
            </a:custGeom>
            <a:ln w="19812">
              <a:solidFill>
                <a:srgbClr val="000000"/>
              </a:solidFill>
            </a:ln>
          </p:spPr>
          <p:txBody>
            <a:bodyPr wrap="square" lIns="0" tIns="0" rIns="0" bIns="0" rtlCol="0"/>
            <a:lstStyle/>
            <a:p>
              <a:endParaRPr sz="1050"/>
            </a:p>
          </p:txBody>
        </p:sp>
        <p:sp>
          <p:nvSpPr>
            <p:cNvPr id="12" name="object 12"/>
            <p:cNvSpPr/>
            <p:nvPr/>
          </p:nvSpPr>
          <p:spPr>
            <a:xfrm>
              <a:off x="8401962" y="3313993"/>
              <a:ext cx="76200" cy="77470"/>
            </a:xfrm>
            <a:custGeom>
              <a:avLst/>
              <a:gdLst/>
              <a:ahLst/>
              <a:cxnLst/>
              <a:rect l="l" t="t" r="r" b="b"/>
              <a:pathLst>
                <a:path w="76200" h="77470">
                  <a:moveTo>
                    <a:pt x="0" y="0"/>
                  </a:moveTo>
                  <a:lnTo>
                    <a:pt x="35661" y="77368"/>
                  </a:lnTo>
                  <a:lnTo>
                    <a:pt x="76161" y="2413"/>
                  </a:lnTo>
                  <a:lnTo>
                    <a:pt x="0" y="0"/>
                  </a:lnTo>
                  <a:close/>
                </a:path>
              </a:pathLst>
            </a:custGeom>
            <a:solidFill>
              <a:srgbClr val="000000"/>
            </a:solidFill>
          </p:spPr>
          <p:txBody>
            <a:bodyPr wrap="square" lIns="0" tIns="0" rIns="0" bIns="0" rtlCol="0"/>
            <a:lstStyle/>
            <a:p>
              <a:endParaRPr sz="1050"/>
            </a:p>
          </p:txBody>
        </p:sp>
        <p:sp>
          <p:nvSpPr>
            <p:cNvPr id="13" name="object 13"/>
            <p:cNvSpPr/>
            <p:nvPr/>
          </p:nvSpPr>
          <p:spPr>
            <a:xfrm>
              <a:off x="6869422" y="1703069"/>
              <a:ext cx="387985" cy="2183765"/>
            </a:xfrm>
            <a:custGeom>
              <a:avLst/>
              <a:gdLst/>
              <a:ahLst/>
              <a:cxnLst/>
              <a:rect l="l" t="t" r="r" b="b"/>
              <a:pathLst>
                <a:path w="387984" h="2183765">
                  <a:moveTo>
                    <a:pt x="387578" y="2183155"/>
                  </a:moveTo>
                  <a:lnTo>
                    <a:pt x="0" y="2183155"/>
                  </a:lnTo>
                  <a:lnTo>
                    <a:pt x="0" y="0"/>
                  </a:lnTo>
                </a:path>
              </a:pathLst>
            </a:custGeom>
            <a:ln w="19812">
              <a:solidFill>
                <a:srgbClr val="000000"/>
              </a:solidFill>
            </a:ln>
          </p:spPr>
          <p:txBody>
            <a:bodyPr wrap="square" lIns="0" tIns="0" rIns="0" bIns="0" rtlCol="0"/>
            <a:lstStyle/>
            <a:p>
              <a:endParaRPr sz="1050"/>
            </a:p>
          </p:txBody>
        </p:sp>
        <p:sp>
          <p:nvSpPr>
            <p:cNvPr id="14" name="object 14"/>
            <p:cNvSpPr/>
            <p:nvPr/>
          </p:nvSpPr>
          <p:spPr>
            <a:xfrm>
              <a:off x="6846569" y="1703069"/>
              <a:ext cx="1527810" cy="0"/>
            </a:xfrm>
            <a:custGeom>
              <a:avLst/>
              <a:gdLst/>
              <a:ahLst/>
              <a:cxnLst/>
              <a:rect l="l" t="t" r="r" b="b"/>
              <a:pathLst>
                <a:path w="1527809">
                  <a:moveTo>
                    <a:pt x="0" y="0"/>
                  </a:moveTo>
                  <a:lnTo>
                    <a:pt x="1527365" y="0"/>
                  </a:lnTo>
                </a:path>
              </a:pathLst>
            </a:custGeom>
            <a:ln w="19812">
              <a:solidFill>
                <a:srgbClr val="000000"/>
              </a:solidFill>
            </a:ln>
          </p:spPr>
          <p:txBody>
            <a:bodyPr wrap="square" lIns="0" tIns="0" rIns="0" bIns="0" rtlCol="0"/>
            <a:lstStyle/>
            <a:p>
              <a:endParaRPr sz="1050"/>
            </a:p>
          </p:txBody>
        </p:sp>
        <p:sp>
          <p:nvSpPr>
            <p:cNvPr id="15" name="object 15"/>
            <p:cNvSpPr/>
            <p:nvPr/>
          </p:nvSpPr>
          <p:spPr>
            <a:xfrm>
              <a:off x="8458961" y="1219961"/>
              <a:ext cx="0" cy="692785"/>
            </a:xfrm>
            <a:custGeom>
              <a:avLst/>
              <a:gdLst/>
              <a:ahLst/>
              <a:cxnLst/>
              <a:rect l="l" t="t" r="r" b="b"/>
              <a:pathLst>
                <a:path h="692785">
                  <a:moveTo>
                    <a:pt x="0" y="0"/>
                  </a:moveTo>
                  <a:lnTo>
                    <a:pt x="0" y="692696"/>
                  </a:lnTo>
                </a:path>
              </a:pathLst>
            </a:custGeom>
            <a:ln w="19812">
              <a:solidFill>
                <a:srgbClr val="000000"/>
              </a:solidFill>
            </a:ln>
          </p:spPr>
          <p:txBody>
            <a:bodyPr wrap="square" lIns="0" tIns="0" rIns="0" bIns="0" rtlCol="0"/>
            <a:lstStyle/>
            <a:p>
              <a:endParaRPr sz="1050"/>
            </a:p>
          </p:txBody>
        </p:sp>
        <p:sp>
          <p:nvSpPr>
            <p:cNvPr id="16" name="object 16"/>
            <p:cNvSpPr/>
            <p:nvPr/>
          </p:nvSpPr>
          <p:spPr>
            <a:xfrm>
              <a:off x="8361235" y="1664969"/>
              <a:ext cx="135890" cy="311785"/>
            </a:xfrm>
            <a:custGeom>
              <a:avLst/>
              <a:gdLst/>
              <a:ahLst/>
              <a:cxnLst/>
              <a:rect l="l" t="t" r="r" b="b"/>
              <a:pathLst>
                <a:path w="135890" h="311785">
                  <a:moveTo>
                    <a:pt x="76200" y="38100"/>
                  </a:moveTo>
                  <a:lnTo>
                    <a:pt x="0" y="0"/>
                  </a:lnTo>
                  <a:lnTo>
                    <a:pt x="0" y="76200"/>
                  </a:lnTo>
                  <a:lnTo>
                    <a:pt x="76200" y="38100"/>
                  </a:lnTo>
                  <a:close/>
                </a:path>
                <a:path w="135890" h="311785">
                  <a:moveTo>
                    <a:pt x="135826" y="235000"/>
                  </a:moveTo>
                  <a:lnTo>
                    <a:pt x="59626" y="235000"/>
                  </a:lnTo>
                  <a:lnTo>
                    <a:pt x="97726" y="311200"/>
                  </a:lnTo>
                  <a:lnTo>
                    <a:pt x="135826" y="235000"/>
                  </a:lnTo>
                  <a:close/>
                </a:path>
              </a:pathLst>
            </a:custGeom>
            <a:solidFill>
              <a:srgbClr val="000000"/>
            </a:solidFill>
          </p:spPr>
          <p:txBody>
            <a:bodyPr wrap="square" lIns="0" tIns="0" rIns="0" bIns="0" rtlCol="0"/>
            <a:lstStyle/>
            <a:p>
              <a:endParaRPr sz="1050"/>
            </a:p>
          </p:txBody>
        </p:sp>
        <p:sp>
          <p:nvSpPr>
            <p:cNvPr id="17" name="object 17"/>
            <p:cNvSpPr/>
            <p:nvPr/>
          </p:nvSpPr>
          <p:spPr>
            <a:xfrm>
              <a:off x="9618725" y="3886961"/>
              <a:ext cx="516890" cy="688340"/>
            </a:xfrm>
            <a:custGeom>
              <a:avLst/>
              <a:gdLst/>
              <a:ahLst/>
              <a:cxnLst/>
              <a:rect l="l" t="t" r="r" b="b"/>
              <a:pathLst>
                <a:path w="516890" h="688339">
                  <a:moveTo>
                    <a:pt x="0" y="0"/>
                  </a:moveTo>
                  <a:lnTo>
                    <a:pt x="516839" y="0"/>
                  </a:lnTo>
                  <a:lnTo>
                    <a:pt x="516839" y="688098"/>
                  </a:lnTo>
                </a:path>
              </a:pathLst>
            </a:custGeom>
            <a:ln w="19812">
              <a:solidFill>
                <a:srgbClr val="000000"/>
              </a:solidFill>
            </a:ln>
          </p:spPr>
          <p:txBody>
            <a:bodyPr wrap="square" lIns="0" tIns="0" rIns="0" bIns="0" rtlCol="0"/>
            <a:lstStyle/>
            <a:p>
              <a:endParaRPr sz="1050"/>
            </a:p>
          </p:txBody>
        </p:sp>
        <p:sp>
          <p:nvSpPr>
            <p:cNvPr id="18" name="object 18"/>
            <p:cNvSpPr/>
            <p:nvPr/>
          </p:nvSpPr>
          <p:spPr>
            <a:xfrm>
              <a:off x="10097460" y="4562355"/>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sz="1050"/>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37AA2-1281-5768-5E3B-30EDBA773C48}"/>
              </a:ext>
            </a:extLst>
          </p:cNvPr>
          <p:cNvSpPr>
            <a:spLocks noGrp="1"/>
          </p:cNvSpPr>
          <p:nvPr>
            <p:ph type="title"/>
          </p:nvPr>
        </p:nvSpPr>
        <p:spPr/>
        <p:txBody>
          <a:bodyPr/>
          <a:lstStyle/>
          <a:p>
            <a:r>
              <a:rPr lang="es-ES_tradnl" sz="6600" dirty="0"/>
              <a:t>Ejercicios</a:t>
            </a:r>
          </a:p>
        </p:txBody>
      </p:sp>
      <p:sp>
        <p:nvSpPr>
          <p:cNvPr id="3" name="Marcador de texto 2">
            <a:extLst>
              <a:ext uri="{FF2B5EF4-FFF2-40B4-BE49-F238E27FC236}">
                <a16:creationId xmlns:a16="http://schemas.microsoft.com/office/drawing/2014/main" id="{E5A4DA38-95B0-DA60-4623-66AAF1AADC59}"/>
              </a:ext>
            </a:extLst>
          </p:cNvPr>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013774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64851" y="352850"/>
            <a:ext cx="5214300" cy="392255"/>
          </a:xfrm>
          <a:prstGeom prst="rect">
            <a:avLst/>
          </a:prstGeom>
        </p:spPr>
        <p:txBody>
          <a:bodyPr spcFirstLastPara="1" vert="horz" wrap="square" lIns="0" tIns="10001" rIns="0" bIns="0" rtlCol="0" anchor="t" anchorCtr="0">
            <a:spAutoFit/>
          </a:bodyPr>
          <a:lstStyle/>
          <a:p>
            <a:pPr marL="9525">
              <a:spcBef>
                <a:spcPts val="79"/>
              </a:spcBef>
            </a:pPr>
            <a:r>
              <a:rPr lang="es-ES" dirty="0"/>
              <a:t>Ejercicios </a:t>
            </a:r>
            <a:endParaRPr spc="-23" dirty="0"/>
          </a:p>
        </p:txBody>
      </p:sp>
      <p:sp>
        <p:nvSpPr>
          <p:cNvPr id="3" name="object 3"/>
          <p:cNvSpPr txBox="1"/>
          <p:nvPr/>
        </p:nvSpPr>
        <p:spPr>
          <a:xfrm>
            <a:off x="686713" y="1254905"/>
            <a:ext cx="7707010" cy="2845010"/>
          </a:xfrm>
          <a:prstGeom prst="rect">
            <a:avLst/>
          </a:prstGeom>
        </p:spPr>
        <p:txBody>
          <a:bodyPr vert="horz" wrap="square" lIns="0" tIns="66675" rIns="0" bIns="0" rtlCol="0">
            <a:spAutoFit/>
          </a:bodyPr>
          <a:lstStyle/>
          <a:p>
            <a:pPr marL="467201" indent="-457200">
              <a:spcBef>
                <a:spcPts val="525"/>
              </a:spcBef>
              <a:buAutoNum type="arabicPeriod"/>
            </a:pPr>
            <a:r>
              <a:rPr lang="es-ES" sz="2400" b="1" spc="-4" dirty="0">
                <a:latin typeface="Calibri"/>
                <a:cs typeface="Calibri"/>
              </a:rPr>
              <a:t>Cuenta a Pagar</a:t>
            </a:r>
          </a:p>
          <a:p>
            <a:pPr marL="628650" lvl="1">
              <a:spcBef>
                <a:spcPts val="525"/>
              </a:spcBef>
            </a:pPr>
            <a:r>
              <a:rPr lang="es-ES" sz="2400" spc="-4" dirty="0">
                <a:latin typeface="Calibri"/>
                <a:cs typeface="Calibri"/>
              </a:rPr>
              <a:t>Realizar un programa que pida el total a pagar, si el monto es por encima de $1000 y menos de $2000, se aplica un 12% de descuento, si es mayor a $2000 se aplica un 14.5%</a:t>
            </a:r>
          </a:p>
          <a:p>
            <a:pPr marL="628650" lvl="1">
              <a:spcBef>
                <a:spcPts val="525"/>
              </a:spcBef>
              <a:buAutoNum type="arabicPeriod"/>
            </a:pPr>
            <a:endParaRPr lang="es-ES" sz="2400" spc="-4" dirty="0">
              <a:latin typeface="Calibri"/>
              <a:cs typeface="Calibri"/>
            </a:endParaRPr>
          </a:p>
          <a:p>
            <a:pPr marL="454025" lvl="1">
              <a:spcBef>
                <a:spcPts val="525"/>
              </a:spcBef>
              <a:buAutoNum type="arabicPeriod"/>
            </a:pPr>
            <a:endParaRPr sz="2400" dirty="0">
              <a:latin typeface="Calibri"/>
              <a:cs typeface="Calibri"/>
            </a:endParaRPr>
          </a:p>
        </p:txBody>
      </p:sp>
    </p:spTree>
    <p:extLst>
      <p:ext uri="{BB962C8B-B14F-4D97-AF65-F5344CB8AC3E}">
        <p14:creationId xmlns:p14="http://schemas.microsoft.com/office/powerpoint/2010/main" val="2872492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64851" y="141836"/>
            <a:ext cx="5214300" cy="392255"/>
          </a:xfrm>
          <a:prstGeom prst="rect">
            <a:avLst/>
          </a:prstGeom>
        </p:spPr>
        <p:txBody>
          <a:bodyPr spcFirstLastPara="1" vert="horz" wrap="square" lIns="0" tIns="10001" rIns="0" bIns="0" rtlCol="0" anchor="t" anchorCtr="0">
            <a:spAutoFit/>
          </a:bodyPr>
          <a:lstStyle/>
          <a:p>
            <a:pPr marL="9525">
              <a:spcBef>
                <a:spcPts val="79"/>
              </a:spcBef>
            </a:pPr>
            <a:r>
              <a:rPr lang="es-ES" dirty="0"/>
              <a:t>Ejercicios </a:t>
            </a:r>
            <a:endParaRPr spc="-23" dirty="0"/>
          </a:p>
        </p:txBody>
      </p:sp>
      <p:sp>
        <p:nvSpPr>
          <p:cNvPr id="3" name="object 3"/>
          <p:cNvSpPr txBox="1"/>
          <p:nvPr/>
        </p:nvSpPr>
        <p:spPr>
          <a:xfrm>
            <a:off x="616375" y="534091"/>
            <a:ext cx="7707010" cy="1608774"/>
          </a:xfrm>
          <a:prstGeom prst="rect">
            <a:avLst/>
          </a:prstGeom>
        </p:spPr>
        <p:txBody>
          <a:bodyPr vert="horz" wrap="square" lIns="0" tIns="66675" rIns="0" bIns="0" rtlCol="0">
            <a:spAutoFit/>
          </a:bodyPr>
          <a:lstStyle/>
          <a:p>
            <a:pPr marL="10001">
              <a:spcBef>
                <a:spcPts val="525"/>
              </a:spcBef>
            </a:pPr>
            <a:r>
              <a:rPr lang="es-ES" sz="2400" b="1" spc="-4" dirty="0">
                <a:latin typeface="Calibri"/>
                <a:cs typeface="Calibri"/>
              </a:rPr>
              <a:t>2. Clasificación de Números</a:t>
            </a:r>
          </a:p>
          <a:p>
            <a:pPr marL="488950" lvl="1">
              <a:spcBef>
                <a:spcPts val="525"/>
              </a:spcBef>
            </a:pPr>
            <a:r>
              <a:rPr lang="es-ES" sz="2400" spc="-4" dirty="0">
                <a:latin typeface="Calibri"/>
                <a:cs typeface="Calibri"/>
              </a:rPr>
              <a:t>Realiza un programa que le pregunte al usuario cuántos número quiere clasificar y al final digan cuantos son pares, impares y ceros </a:t>
            </a:r>
          </a:p>
        </p:txBody>
      </p:sp>
      <p:sp>
        <p:nvSpPr>
          <p:cNvPr id="4" name="object 3">
            <a:extLst>
              <a:ext uri="{FF2B5EF4-FFF2-40B4-BE49-F238E27FC236}">
                <a16:creationId xmlns:a16="http://schemas.microsoft.com/office/drawing/2014/main" id="{CC8F7823-A1A9-65BA-E903-7918B34E1E53}"/>
              </a:ext>
            </a:extLst>
          </p:cNvPr>
          <p:cNvSpPr txBox="1"/>
          <p:nvPr/>
        </p:nvSpPr>
        <p:spPr>
          <a:xfrm>
            <a:off x="616375" y="2224926"/>
            <a:ext cx="7707010" cy="2780889"/>
          </a:xfrm>
          <a:prstGeom prst="rect">
            <a:avLst/>
          </a:prstGeom>
        </p:spPr>
        <p:txBody>
          <a:bodyPr vert="horz" wrap="square" lIns="0" tIns="66675" rIns="0" bIns="0" rtlCol="0">
            <a:spAutoFit/>
          </a:bodyPr>
          <a:lstStyle/>
          <a:p>
            <a:pPr marL="10001" algn="just">
              <a:spcBef>
                <a:spcPts val="525"/>
              </a:spcBef>
            </a:pPr>
            <a:r>
              <a:rPr lang="es-ES" sz="2400" b="1" spc="-4" dirty="0">
                <a:latin typeface="Calibri"/>
                <a:cs typeface="Calibri"/>
              </a:rPr>
              <a:t>3. Funciones para calcular el volumen del </a:t>
            </a:r>
            <a:r>
              <a:rPr lang="es-MX" sz="2400" b="1" spc="-4" dirty="0">
                <a:latin typeface="Calibri"/>
                <a:cs typeface="Calibri"/>
              </a:rPr>
              <a:t>paralelepípedo</a:t>
            </a:r>
            <a:endParaRPr lang="es-ES" sz="2400" b="1" spc="-4" dirty="0">
              <a:latin typeface="Calibri"/>
              <a:cs typeface="Calibri"/>
            </a:endParaRPr>
          </a:p>
          <a:p>
            <a:pPr marL="454025" algn="just">
              <a:spcBef>
                <a:spcPts val="525"/>
              </a:spcBef>
            </a:pPr>
            <a:r>
              <a:rPr lang="es-ES" sz="2400" spc="-4" dirty="0">
                <a:latin typeface="Calibri"/>
                <a:cs typeface="Calibri"/>
              </a:rPr>
              <a:t>Desarrolla un programa que solicite los n valores necesarios para desarrollar el cálculo. </a:t>
            </a:r>
          </a:p>
          <a:p>
            <a:pPr marL="454025" algn="just">
              <a:spcBef>
                <a:spcPts val="525"/>
              </a:spcBef>
            </a:pPr>
            <a:r>
              <a:rPr lang="es-ES" sz="2400" spc="-4" dirty="0">
                <a:latin typeface="Calibri"/>
                <a:cs typeface="Calibri"/>
              </a:rPr>
              <a:t>Después mandar llamar a la función </a:t>
            </a:r>
            <a:r>
              <a:rPr lang="es-ES" sz="2400" b="1" spc="-4" dirty="0" err="1">
                <a:latin typeface="Calibri"/>
                <a:cs typeface="Calibri"/>
              </a:rPr>
              <a:t>calcula_volumen</a:t>
            </a:r>
            <a:r>
              <a:rPr lang="es-ES" sz="2400" b="1" spc="-4" dirty="0">
                <a:latin typeface="Calibri"/>
                <a:cs typeface="Calibri"/>
              </a:rPr>
              <a:t>,</a:t>
            </a:r>
            <a:r>
              <a:rPr lang="es-ES" sz="2400" spc="-4" dirty="0">
                <a:latin typeface="Calibri"/>
                <a:cs typeface="Calibri"/>
              </a:rPr>
              <a:t> en donde se deberá calcular el volumen y se regresara como parámetro el valor del volumen. Por último imprimir el valor del volumen en la función </a:t>
            </a:r>
            <a:r>
              <a:rPr lang="es-ES" sz="2400" b="1" spc="-4" dirty="0" err="1">
                <a:latin typeface="Calibri"/>
                <a:cs typeface="Calibri"/>
              </a:rPr>
              <a:t>main</a:t>
            </a:r>
            <a:r>
              <a:rPr lang="es-ES" sz="2400" spc="-4" dirty="0">
                <a:latin typeface="Calibri"/>
                <a:cs typeface="Calibri"/>
              </a:rPr>
              <a:t> </a:t>
            </a:r>
          </a:p>
        </p:txBody>
      </p:sp>
    </p:spTree>
    <p:extLst>
      <p:ext uri="{BB962C8B-B14F-4D97-AF65-F5344CB8AC3E}">
        <p14:creationId xmlns:p14="http://schemas.microsoft.com/office/powerpoint/2010/main" val="1186610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64851" y="352850"/>
            <a:ext cx="5214300" cy="392255"/>
          </a:xfrm>
          <a:prstGeom prst="rect">
            <a:avLst/>
          </a:prstGeom>
        </p:spPr>
        <p:txBody>
          <a:bodyPr spcFirstLastPara="1" vert="horz" wrap="square" lIns="0" tIns="10001" rIns="0" bIns="0" rtlCol="0" anchor="t" anchorCtr="0">
            <a:spAutoFit/>
          </a:bodyPr>
          <a:lstStyle/>
          <a:p>
            <a:pPr marL="9525">
              <a:spcBef>
                <a:spcPts val="79"/>
              </a:spcBef>
            </a:pPr>
            <a:r>
              <a:rPr lang="es-ES" dirty="0"/>
              <a:t>Ejercicios </a:t>
            </a:r>
            <a:endParaRPr spc="-23" dirty="0"/>
          </a:p>
        </p:txBody>
      </p:sp>
      <p:sp>
        <p:nvSpPr>
          <p:cNvPr id="3" name="object 3"/>
          <p:cNvSpPr txBox="1"/>
          <p:nvPr/>
        </p:nvSpPr>
        <p:spPr>
          <a:xfrm>
            <a:off x="686713" y="1254905"/>
            <a:ext cx="7707010" cy="3214341"/>
          </a:xfrm>
          <a:prstGeom prst="rect">
            <a:avLst/>
          </a:prstGeom>
        </p:spPr>
        <p:txBody>
          <a:bodyPr vert="horz" wrap="square" lIns="0" tIns="66675" rIns="0" bIns="0" rtlCol="0">
            <a:spAutoFit/>
          </a:bodyPr>
          <a:lstStyle/>
          <a:p>
            <a:pPr marL="10001" algn="just">
              <a:spcBef>
                <a:spcPts val="525"/>
              </a:spcBef>
            </a:pPr>
            <a:r>
              <a:rPr lang="es-ES" sz="2400" b="1" spc="-4" dirty="0">
                <a:latin typeface="Calibri"/>
                <a:cs typeface="Calibri"/>
              </a:rPr>
              <a:t>3. Funciones para calcular el volumen del </a:t>
            </a:r>
            <a:r>
              <a:rPr lang="es-MX" sz="2400" b="1" spc="-4" dirty="0">
                <a:latin typeface="Calibri"/>
                <a:cs typeface="Calibri"/>
              </a:rPr>
              <a:t>paralelepípedo</a:t>
            </a:r>
            <a:endParaRPr lang="es-ES" sz="2400" b="1" spc="-4" dirty="0">
              <a:latin typeface="Calibri"/>
              <a:cs typeface="Calibri"/>
            </a:endParaRPr>
          </a:p>
          <a:p>
            <a:pPr marL="454025" algn="just">
              <a:spcBef>
                <a:spcPts val="525"/>
              </a:spcBef>
            </a:pPr>
            <a:r>
              <a:rPr lang="es-ES" sz="2400" spc="-4" dirty="0">
                <a:latin typeface="Calibri"/>
                <a:cs typeface="Calibri"/>
              </a:rPr>
              <a:t>Desarrolla un programa que solicite los n valores necesarios para desarrollar el cálculo. </a:t>
            </a:r>
          </a:p>
          <a:p>
            <a:pPr marL="454025" algn="just">
              <a:spcBef>
                <a:spcPts val="525"/>
              </a:spcBef>
            </a:pPr>
            <a:r>
              <a:rPr lang="es-ES" sz="2400" spc="-4" dirty="0">
                <a:latin typeface="Calibri"/>
                <a:cs typeface="Calibri"/>
              </a:rPr>
              <a:t>Después mandar llamar a la función </a:t>
            </a:r>
            <a:r>
              <a:rPr lang="es-ES" sz="2400" b="1" spc="-4" dirty="0" err="1">
                <a:latin typeface="Calibri"/>
                <a:cs typeface="Calibri"/>
              </a:rPr>
              <a:t>calcula_volumen</a:t>
            </a:r>
            <a:r>
              <a:rPr lang="es-ES" sz="2400" b="1" spc="-4" dirty="0">
                <a:latin typeface="Calibri"/>
                <a:cs typeface="Calibri"/>
              </a:rPr>
              <a:t>,</a:t>
            </a:r>
            <a:r>
              <a:rPr lang="es-ES" sz="2400" spc="-4" dirty="0">
                <a:latin typeface="Calibri"/>
                <a:cs typeface="Calibri"/>
              </a:rPr>
              <a:t> en donde se deberá calcular el volumen y se regresara como parámetro el valor del volumen. Por último imprimir el valor del volumen en la función </a:t>
            </a:r>
            <a:r>
              <a:rPr lang="es-ES" sz="2400" b="1" spc="-4" dirty="0" err="1">
                <a:latin typeface="Calibri"/>
                <a:cs typeface="Calibri"/>
              </a:rPr>
              <a:t>main</a:t>
            </a:r>
            <a:r>
              <a:rPr lang="es-ES" sz="2400" spc="-4" dirty="0">
                <a:latin typeface="Calibri"/>
                <a:cs typeface="Calibri"/>
              </a:rPr>
              <a:t> </a:t>
            </a:r>
          </a:p>
          <a:p>
            <a:pPr marL="454025" algn="just">
              <a:spcBef>
                <a:spcPts val="525"/>
              </a:spcBef>
            </a:pPr>
            <a:endParaRPr lang="es-ES" sz="2400" spc="-4" dirty="0">
              <a:latin typeface="Calibri"/>
              <a:cs typeface="Calibri"/>
            </a:endParaRPr>
          </a:p>
        </p:txBody>
      </p:sp>
    </p:spTree>
    <p:extLst>
      <p:ext uri="{BB962C8B-B14F-4D97-AF65-F5344CB8AC3E}">
        <p14:creationId xmlns:p14="http://schemas.microsoft.com/office/powerpoint/2010/main" val="1951957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1042" y="2162588"/>
            <a:ext cx="5686783" cy="1865687"/>
          </a:xfrm>
          <a:prstGeom prst="rect">
            <a:avLst/>
          </a:prstGeom>
        </p:spPr>
        <p:txBody>
          <a:bodyPr spcFirstLastPara="1" wrap="square" lIns="91425" tIns="91425" rIns="91425" bIns="91425" anchor="ctr" anchorCtr="0">
            <a:noAutofit/>
          </a:bodyPr>
          <a:lstStyle/>
          <a:p>
            <a:pPr algn="l"/>
            <a:r>
              <a:rPr lang="es-MX" sz="3200" b="0" i="0" dirty="0">
                <a:solidFill>
                  <a:srgbClr val="2D3B45"/>
                </a:solidFill>
                <a:effectLst/>
                <a:latin typeface="Lato Extended"/>
              </a:rPr>
              <a:t>1. Programación Estructurada en Lenguajes Compilados</a:t>
            </a:r>
            <a:endParaRPr lang="es-MX" sz="3200" dirty="0"/>
          </a:p>
        </p:txBody>
      </p:sp>
      <p:sp>
        <p:nvSpPr>
          <p:cNvPr id="192" name="Google Shape;192;p36"/>
          <p:cNvSpPr txBox="1">
            <a:spLocks noGrp="1"/>
          </p:cNvSpPr>
          <p:nvPr>
            <p:ph type="title" idx="2"/>
          </p:nvPr>
        </p:nvSpPr>
        <p:spPr>
          <a:xfrm flipH="1">
            <a:off x="214738" y="1592431"/>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dirty="0"/>
              <a:t>01</a:t>
            </a:r>
            <a:endParaRPr sz="8000"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DBC903AB-7644-A064-7E38-1740158BE0AA}"/>
              </a:ext>
            </a:extLst>
          </p:cNvPr>
          <p:cNvSpPr>
            <a:spLocks noGrp="1"/>
          </p:cNvSpPr>
          <p:nvPr>
            <p:ph type="body" idx="1"/>
          </p:nvPr>
        </p:nvSpPr>
        <p:spPr>
          <a:xfrm>
            <a:off x="418164" y="1280050"/>
            <a:ext cx="5189882" cy="3510600"/>
          </a:xfrm>
        </p:spPr>
        <p:txBody>
          <a:bodyPr/>
          <a:lstStyle/>
          <a:p>
            <a:pPr marL="177800" indent="0" algn="just">
              <a:buNone/>
            </a:pPr>
            <a:r>
              <a:rPr lang="es-MX" sz="1800" dirty="0">
                <a:effectLst/>
                <a:latin typeface="Calibri" panose="020F0502020204030204" pitchFamily="34" charset="0"/>
              </a:rPr>
              <a:t>“Un </a:t>
            </a:r>
            <a:r>
              <a:rPr lang="es-MX" sz="1800" b="1" dirty="0">
                <a:effectLst/>
                <a:latin typeface="Calibri" panose="020F0502020204030204" pitchFamily="34" charset="0"/>
              </a:rPr>
              <a:t>lenguaje compilado </a:t>
            </a:r>
            <a:r>
              <a:rPr lang="es-MX" sz="1800" dirty="0">
                <a:effectLst/>
                <a:latin typeface="Calibri" panose="020F0502020204030204" pitchFamily="34" charset="0"/>
              </a:rPr>
              <a:t>es un lenguaje de programación cuyas implementaciones son normalmente compiladores (traductores que generan código de máquina a partir del código fuente) y </a:t>
            </a:r>
            <a:r>
              <a:rPr lang="es-MX" sz="2800" dirty="0"/>
              <a:t> </a:t>
            </a:r>
            <a:r>
              <a:rPr lang="es-MX" sz="1800" dirty="0">
                <a:effectLst/>
                <a:latin typeface="Calibri" panose="020F0502020204030204" pitchFamily="34" charset="0"/>
              </a:rPr>
              <a:t>no intérpretes (ejecutores paso a paso del código fuente, donde no se lleva a cabo una traducción en la pre ejecución)”. </a:t>
            </a:r>
            <a:endParaRPr lang="es-MX" sz="2800" dirty="0">
              <a:effectLst/>
            </a:endParaRPr>
          </a:p>
          <a:p>
            <a:pPr algn="just"/>
            <a:endParaRPr lang="es-ES_tradnl" dirty="0"/>
          </a:p>
        </p:txBody>
      </p:sp>
      <p:sp>
        <p:nvSpPr>
          <p:cNvPr id="5" name="Título 4">
            <a:extLst>
              <a:ext uri="{FF2B5EF4-FFF2-40B4-BE49-F238E27FC236}">
                <a16:creationId xmlns:a16="http://schemas.microsoft.com/office/drawing/2014/main" id="{AFAA900D-9B5E-5C0D-F161-F231973A5EBB}"/>
              </a:ext>
            </a:extLst>
          </p:cNvPr>
          <p:cNvSpPr>
            <a:spLocks noGrp="1"/>
          </p:cNvSpPr>
          <p:nvPr>
            <p:ph type="ctrTitle"/>
          </p:nvPr>
        </p:nvSpPr>
        <p:spPr>
          <a:xfrm>
            <a:off x="546757" y="352850"/>
            <a:ext cx="8050488" cy="946200"/>
          </a:xfrm>
        </p:spPr>
        <p:txBody>
          <a:bodyPr/>
          <a:lstStyle/>
          <a:p>
            <a:r>
              <a:rPr lang="es-MX" sz="3200" dirty="0">
                <a:effectLst/>
                <a:latin typeface="Calibri" panose="020F0502020204030204" pitchFamily="34" charset="0"/>
              </a:rPr>
              <a:t>C++ un Lenguaje de programación compilado</a:t>
            </a:r>
            <a:endParaRPr lang="es-ES_tradnl" sz="4000" dirty="0"/>
          </a:p>
        </p:txBody>
      </p:sp>
      <p:pic>
        <p:nvPicPr>
          <p:cNvPr id="10" name="Imagen 9">
            <a:extLst>
              <a:ext uri="{FF2B5EF4-FFF2-40B4-BE49-F238E27FC236}">
                <a16:creationId xmlns:a16="http://schemas.microsoft.com/office/drawing/2014/main" id="{B15156CF-C9D7-6960-D8F5-FA8D876732A2}"/>
              </a:ext>
            </a:extLst>
          </p:cNvPr>
          <p:cNvPicPr>
            <a:picLocks noChangeAspect="1"/>
          </p:cNvPicPr>
          <p:nvPr/>
        </p:nvPicPr>
        <p:blipFill>
          <a:blip r:embed="rId2"/>
          <a:stretch>
            <a:fillRect/>
          </a:stretch>
        </p:blipFill>
        <p:spPr>
          <a:xfrm>
            <a:off x="5608046" y="1690007"/>
            <a:ext cx="2891881" cy="2443843"/>
          </a:xfrm>
          <a:prstGeom prst="rect">
            <a:avLst/>
          </a:prstGeom>
        </p:spPr>
      </p:pic>
    </p:spTree>
    <p:extLst>
      <p:ext uri="{BB962C8B-B14F-4D97-AF65-F5344CB8AC3E}">
        <p14:creationId xmlns:p14="http://schemas.microsoft.com/office/powerpoint/2010/main" val="386240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11" dirty="0"/>
              <a:t>Características</a:t>
            </a:r>
            <a:r>
              <a:rPr sz="3300" spc="-49" dirty="0"/>
              <a:t> </a:t>
            </a:r>
            <a:r>
              <a:rPr sz="3300" dirty="0"/>
              <a:t>de</a:t>
            </a:r>
            <a:r>
              <a:rPr sz="3300" spc="-26" dirty="0"/>
              <a:t> </a:t>
            </a:r>
            <a:r>
              <a:rPr sz="3300" spc="4" dirty="0"/>
              <a:t>C++</a:t>
            </a:r>
            <a:endParaRPr sz="3300"/>
          </a:p>
        </p:txBody>
      </p:sp>
      <p:sp>
        <p:nvSpPr>
          <p:cNvPr id="3" name="object 3"/>
          <p:cNvSpPr txBox="1"/>
          <p:nvPr/>
        </p:nvSpPr>
        <p:spPr>
          <a:xfrm>
            <a:off x="687705" y="1328376"/>
            <a:ext cx="7568089" cy="3023744"/>
          </a:xfrm>
          <a:prstGeom prst="rect">
            <a:avLst/>
          </a:prstGeom>
        </p:spPr>
        <p:txBody>
          <a:bodyPr vert="horz" wrap="square" lIns="0" tIns="25241" rIns="0" bIns="0" rtlCol="0">
            <a:spAutoFit/>
          </a:bodyPr>
          <a:lstStyle/>
          <a:p>
            <a:pPr marL="9525">
              <a:spcBef>
                <a:spcPts val="199"/>
              </a:spcBef>
            </a:pPr>
            <a:r>
              <a:rPr lang="es-MX" sz="2100" spc="-4" dirty="0">
                <a:latin typeface="Calibri"/>
                <a:cs typeface="Calibri"/>
              </a:rPr>
              <a:t>ES</a:t>
            </a:r>
            <a:r>
              <a:rPr lang="es-MX" sz="2100" spc="-19" dirty="0">
                <a:latin typeface="Calibri"/>
                <a:cs typeface="Calibri"/>
              </a:rPr>
              <a:t> </a:t>
            </a:r>
            <a:r>
              <a:rPr lang="es-MX" sz="2100" spc="-4" dirty="0">
                <a:latin typeface="Calibri"/>
                <a:cs typeface="Calibri"/>
              </a:rPr>
              <a:t>UN</a:t>
            </a:r>
            <a:r>
              <a:rPr lang="es-MX" sz="2100" spc="-8" dirty="0">
                <a:latin typeface="Calibri"/>
                <a:cs typeface="Calibri"/>
              </a:rPr>
              <a:t> </a:t>
            </a:r>
            <a:r>
              <a:rPr lang="es-MX" sz="2100" spc="-4" dirty="0">
                <a:latin typeface="Calibri"/>
                <a:cs typeface="Calibri"/>
              </a:rPr>
              <a:t>LENGUAJE:</a:t>
            </a:r>
            <a:endParaRPr lang="es-MX" sz="2100" dirty="0">
              <a:latin typeface="Calibri"/>
              <a:cs typeface="Calibri"/>
            </a:endParaRPr>
          </a:p>
          <a:p>
            <a:pPr marL="523875" indent="-171450">
              <a:spcBef>
                <a:spcPts val="127"/>
              </a:spcBef>
              <a:buFont typeface="Arial MT"/>
              <a:buChar char="•"/>
              <a:tabLst>
                <a:tab pos="523875" algn="l"/>
              </a:tabLst>
            </a:pPr>
            <a:r>
              <a:rPr lang="es-MX" sz="2100" spc="-8" dirty="0">
                <a:latin typeface="Calibri"/>
                <a:cs typeface="Calibri"/>
              </a:rPr>
              <a:t>Compilado</a:t>
            </a:r>
            <a:endParaRPr lang="es-MX" sz="2100" dirty="0">
              <a:latin typeface="Calibri"/>
              <a:cs typeface="Calibri"/>
            </a:endParaRPr>
          </a:p>
          <a:p>
            <a:pPr marL="523875" indent="-171450">
              <a:spcBef>
                <a:spcPts val="127"/>
              </a:spcBef>
              <a:buFont typeface="Arial MT"/>
              <a:buChar char="•"/>
              <a:tabLst>
                <a:tab pos="523875" algn="l"/>
              </a:tabLst>
            </a:pPr>
            <a:r>
              <a:rPr lang="es-MX" sz="2100" spc="-15" dirty="0">
                <a:latin typeface="Calibri"/>
                <a:cs typeface="Calibri"/>
              </a:rPr>
              <a:t>Imperativo</a:t>
            </a:r>
            <a:endParaRPr lang="es-MX" sz="2100" dirty="0">
              <a:latin typeface="Calibri"/>
              <a:cs typeface="Calibri"/>
            </a:endParaRPr>
          </a:p>
          <a:p>
            <a:pPr marL="523875" indent="-171450">
              <a:spcBef>
                <a:spcPts val="116"/>
              </a:spcBef>
              <a:buFont typeface="Arial MT"/>
              <a:buChar char="•"/>
              <a:tabLst>
                <a:tab pos="523875" algn="l"/>
              </a:tabLst>
            </a:pPr>
            <a:r>
              <a:rPr lang="es-MX" sz="2100" spc="-15" dirty="0">
                <a:latin typeface="Calibri"/>
                <a:cs typeface="Calibri"/>
              </a:rPr>
              <a:t>Estructurado,</a:t>
            </a:r>
            <a:r>
              <a:rPr lang="es-MX" sz="2100" spc="38" dirty="0">
                <a:latin typeface="Calibri"/>
                <a:cs typeface="Calibri"/>
              </a:rPr>
              <a:t> </a:t>
            </a:r>
            <a:r>
              <a:rPr lang="es-MX" sz="2100" spc="-8" dirty="0">
                <a:latin typeface="Calibri"/>
                <a:cs typeface="Calibri"/>
              </a:rPr>
              <a:t>Uso</a:t>
            </a:r>
            <a:r>
              <a:rPr lang="es-MX" sz="2100" spc="26" dirty="0">
                <a:latin typeface="Calibri"/>
                <a:cs typeface="Calibri"/>
              </a:rPr>
              <a:t> </a:t>
            </a:r>
            <a:r>
              <a:rPr lang="es-MX" sz="2100" spc="-4" dirty="0">
                <a:latin typeface="Calibri"/>
                <a:cs typeface="Calibri"/>
              </a:rPr>
              <a:t>De</a:t>
            </a:r>
            <a:r>
              <a:rPr lang="es-MX" sz="2100" spc="8" dirty="0">
                <a:latin typeface="Calibri"/>
                <a:cs typeface="Calibri"/>
              </a:rPr>
              <a:t> </a:t>
            </a:r>
            <a:r>
              <a:rPr lang="es-MX" sz="2100" spc="-8" dirty="0">
                <a:latin typeface="Calibri"/>
                <a:cs typeface="Calibri"/>
              </a:rPr>
              <a:t>Funciones/Métodos</a:t>
            </a:r>
            <a:r>
              <a:rPr lang="es-MX" sz="2100" spc="53" dirty="0">
                <a:latin typeface="Calibri"/>
                <a:cs typeface="Calibri"/>
              </a:rPr>
              <a:t> </a:t>
            </a:r>
            <a:r>
              <a:rPr lang="es-MX" sz="2100" spc="-4" dirty="0">
                <a:latin typeface="Calibri"/>
                <a:cs typeface="Calibri"/>
              </a:rPr>
              <a:t>Y</a:t>
            </a:r>
            <a:r>
              <a:rPr lang="es-MX" sz="2100" spc="4" dirty="0">
                <a:latin typeface="Calibri"/>
                <a:cs typeface="Calibri"/>
              </a:rPr>
              <a:t> </a:t>
            </a:r>
            <a:r>
              <a:rPr lang="es-MX" sz="2100" spc="-11" dirty="0">
                <a:latin typeface="Calibri"/>
                <a:cs typeface="Calibri"/>
              </a:rPr>
              <a:t>Estructuras</a:t>
            </a:r>
            <a:r>
              <a:rPr lang="es-MX" sz="2100" spc="41" dirty="0">
                <a:latin typeface="Calibri"/>
                <a:cs typeface="Calibri"/>
              </a:rPr>
              <a:t> </a:t>
            </a:r>
            <a:r>
              <a:rPr lang="es-MX" sz="2100" spc="-4" dirty="0">
                <a:latin typeface="Calibri"/>
                <a:cs typeface="Calibri"/>
              </a:rPr>
              <a:t>De</a:t>
            </a:r>
            <a:r>
              <a:rPr lang="es-MX" sz="2100" spc="19" dirty="0">
                <a:latin typeface="Calibri"/>
                <a:cs typeface="Calibri"/>
              </a:rPr>
              <a:t> </a:t>
            </a:r>
            <a:r>
              <a:rPr lang="es-MX" sz="2100" spc="-15" dirty="0">
                <a:latin typeface="Calibri"/>
                <a:cs typeface="Calibri"/>
              </a:rPr>
              <a:t>Control</a:t>
            </a:r>
            <a:endParaRPr lang="es-MX" sz="2100" dirty="0">
              <a:latin typeface="Calibri"/>
              <a:cs typeface="Calibri"/>
            </a:endParaRPr>
          </a:p>
          <a:p>
            <a:pPr marL="523875" indent="-171450">
              <a:spcBef>
                <a:spcPts val="124"/>
              </a:spcBef>
              <a:buFont typeface="Arial MT"/>
              <a:buChar char="•"/>
              <a:tabLst>
                <a:tab pos="523875" algn="l"/>
              </a:tabLst>
            </a:pPr>
            <a:r>
              <a:rPr lang="es-MX" sz="2100" spc="-19" dirty="0">
                <a:latin typeface="Calibri"/>
                <a:cs typeface="Calibri"/>
              </a:rPr>
              <a:t>Potente</a:t>
            </a:r>
            <a:endParaRPr lang="es-MX" sz="2100" dirty="0">
              <a:latin typeface="Calibri"/>
              <a:cs typeface="Calibri"/>
            </a:endParaRPr>
          </a:p>
          <a:p>
            <a:pPr marL="523875" indent="-171450">
              <a:spcBef>
                <a:spcPts val="127"/>
              </a:spcBef>
              <a:buFont typeface="Arial MT"/>
              <a:buChar char="•"/>
              <a:tabLst>
                <a:tab pos="523875" algn="l"/>
              </a:tabLst>
            </a:pPr>
            <a:r>
              <a:rPr lang="es-MX" sz="2100" spc="-11" dirty="0">
                <a:latin typeface="Calibri"/>
                <a:cs typeface="Calibri"/>
              </a:rPr>
              <a:t>Flexible</a:t>
            </a:r>
            <a:endParaRPr lang="es-MX" sz="2100" dirty="0">
              <a:latin typeface="Calibri"/>
              <a:cs typeface="Calibri"/>
            </a:endParaRPr>
          </a:p>
          <a:p>
            <a:pPr marL="523875" indent="-171450">
              <a:spcBef>
                <a:spcPts val="116"/>
              </a:spcBef>
              <a:buFont typeface="Arial MT"/>
              <a:buChar char="•"/>
              <a:tabLst>
                <a:tab pos="523875" algn="l"/>
              </a:tabLst>
            </a:pPr>
            <a:r>
              <a:rPr lang="es-MX" sz="2100" spc="-11" dirty="0">
                <a:latin typeface="Calibri"/>
                <a:cs typeface="Calibri"/>
              </a:rPr>
              <a:t>Eficiente</a:t>
            </a:r>
            <a:endParaRPr lang="es-MX" sz="2100" dirty="0">
              <a:latin typeface="Calibri"/>
              <a:cs typeface="Calibri"/>
            </a:endParaRPr>
          </a:p>
          <a:p>
            <a:pPr marL="523875" indent="-171450">
              <a:spcBef>
                <a:spcPts val="127"/>
              </a:spcBef>
              <a:buFont typeface="Arial MT"/>
              <a:buChar char="•"/>
              <a:tabLst>
                <a:tab pos="523875" algn="l"/>
              </a:tabLst>
            </a:pPr>
            <a:r>
              <a:rPr lang="es-MX" sz="2100" spc="-11" dirty="0">
                <a:latin typeface="Calibri"/>
                <a:cs typeface="Calibri"/>
              </a:rPr>
              <a:t>Portable</a:t>
            </a:r>
            <a:endParaRPr lang="es-MX" sz="21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spcFirstLastPara="1" vert="horz" wrap="square" lIns="0" tIns="10001" rIns="0" bIns="0" rtlCol="0" anchor="t" anchorCtr="0">
            <a:spAutoFit/>
          </a:bodyPr>
          <a:lstStyle/>
          <a:p>
            <a:pPr marL="9525">
              <a:spcBef>
                <a:spcPts val="79"/>
              </a:spcBef>
            </a:pPr>
            <a:r>
              <a:rPr sz="3300" spc="-11" dirty="0"/>
              <a:t>Elementos</a:t>
            </a:r>
            <a:r>
              <a:rPr sz="3300" spc="-15" dirty="0"/>
              <a:t> </a:t>
            </a:r>
            <a:r>
              <a:rPr sz="3300" dirty="0"/>
              <a:t>de</a:t>
            </a:r>
            <a:r>
              <a:rPr sz="3300" spc="-19" dirty="0"/>
              <a:t> </a:t>
            </a:r>
            <a:r>
              <a:rPr sz="3300" dirty="0"/>
              <a:t>C/C++</a:t>
            </a:r>
            <a:endParaRPr sz="3300"/>
          </a:p>
        </p:txBody>
      </p:sp>
      <p:sp>
        <p:nvSpPr>
          <p:cNvPr id="3" name="object 3"/>
          <p:cNvSpPr txBox="1"/>
          <p:nvPr/>
        </p:nvSpPr>
        <p:spPr>
          <a:xfrm>
            <a:off x="687705" y="1317670"/>
            <a:ext cx="6630829" cy="2647520"/>
          </a:xfrm>
          <a:prstGeom prst="rect">
            <a:avLst/>
          </a:prstGeom>
        </p:spPr>
        <p:txBody>
          <a:bodyPr vert="horz" wrap="square" lIns="0" tIns="36195" rIns="0" bIns="0" rtlCol="0">
            <a:spAutoFit/>
          </a:bodyPr>
          <a:lstStyle/>
          <a:p>
            <a:pPr marL="9525">
              <a:spcBef>
                <a:spcPts val="285"/>
              </a:spcBef>
            </a:pPr>
            <a:r>
              <a:rPr sz="2100" spc="-8" dirty="0">
                <a:latin typeface="Calibri"/>
                <a:cs typeface="Calibri"/>
              </a:rPr>
              <a:t>Compilador</a:t>
            </a:r>
            <a:endParaRPr sz="2100">
              <a:latin typeface="Calibri"/>
              <a:cs typeface="Calibri"/>
            </a:endParaRPr>
          </a:p>
          <a:p>
            <a:pPr marL="523875" indent="-171450">
              <a:spcBef>
                <a:spcPts val="184"/>
              </a:spcBef>
              <a:buFont typeface="Arial MT"/>
              <a:buChar char="•"/>
              <a:tabLst>
                <a:tab pos="523875" algn="l"/>
              </a:tabLst>
            </a:pPr>
            <a:r>
              <a:rPr sz="1800" spc="-23" dirty="0">
                <a:latin typeface="Calibri"/>
                <a:cs typeface="Calibri"/>
              </a:rPr>
              <a:t>Traduce</a:t>
            </a:r>
            <a:r>
              <a:rPr sz="1800" spc="-4" dirty="0">
                <a:latin typeface="Calibri"/>
                <a:cs typeface="Calibri"/>
              </a:rPr>
              <a:t> </a:t>
            </a:r>
            <a:r>
              <a:rPr sz="1800" dirty="0">
                <a:latin typeface="Calibri"/>
                <a:cs typeface="Calibri"/>
              </a:rPr>
              <a:t>el</a:t>
            </a:r>
            <a:r>
              <a:rPr sz="1800" spc="-11" dirty="0">
                <a:latin typeface="Calibri"/>
                <a:cs typeface="Calibri"/>
              </a:rPr>
              <a:t> </a:t>
            </a:r>
            <a:r>
              <a:rPr sz="1800" spc="-8" dirty="0">
                <a:latin typeface="Calibri"/>
                <a:cs typeface="Calibri"/>
              </a:rPr>
              <a:t>código</a:t>
            </a:r>
            <a:r>
              <a:rPr sz="1800" spc="-11" dirty="0">
                <a:latin typeface="Calibri"/>
                <a:cs typeface="Calibri"/>
              </a:rPr>
              <a:t> </a:t>
            </a:r>
            <a:r>
              <a:rPr sz="1800" spc="-8" dirty="0">
                <a:latin typeface="Calibri"/>
                <a:cs typeface="Calibri"/>
              </a:rPr>
              <a:t>fuente</a:t>
            </a:r>
            <a:r>
              <a:rPr sz="1800" dirty="0">
                <a:latin typeface="Calibri"/>
                <a:cs typeface="Calibri"/>
              </a:rPr>
              <a:t> en</a:t>
            </a:r>
            <a:r>
              <a:rPr sz="1800" spc="-4" dirty="0">
                <a:latin typeface="Calibri"/>
                <a:cs typeface="Calibri"/>
              </a:rPr>
              <a:t> lenguaje</a:t>
            </a:r>
            <a:r>
              <a:rPr sz="1800" spc="-11" dirty="0">
                <a:latin typeface="Calibri"/>
                <a:cs typeface="Calibri"/>
              </a:rPr>
              <a:t> </a:t>
            </a:r>
            <a:r>
              <a:rPr sz="1800" spc="-4" dirty="0">
                <a:latin typeface="Calibri"/>
                <a:cs typeface="Calibri"/>
              </a:rPr>
              <a:t>de</a:t>
            </a:r>
            <a:r>
              <a:rPr sz="1800" dirty="0">
                <a:latin typeface="Calibri"/>
                <a:cs typeface="Calibri"/>
              </a:rPr>
              <a:t> </a:t>
            </a:r>
            <a:r>
              <a:rPr sz="1800" spc="-4" dirty="0">
                <a:latin typeface="Calibri"/>
                <a:cs typeface="Calibri"/>
              </a:rPr>
              <a:t>máquina.</a:t>
            </a:r>
            <a:endParaRPr sz="1800">
              <a:latin typeface="Calibri"/>
              <a:cs typeface="Calibri"/>
            </a:endParaRPr>
          </a:p>
          <a:p>
            <a:pPr marL="523875" indent="-171450">
              <a:spcBef>
                <a:spcPts val="161"/>
              </a:spcBef>
              <a:buFont typeface="Arial MT"/>
              <a:buChar char="•"/>
              <a:tabLst>
                <a:tab pos="523875" algn="l"/>
              </a:tabLst>
            </a:pPr>
            <a:r>
              <a:rPr sz="1800" spc="-8" dirty="0">
                <a:latin typeface="Calibri"/>
                <a:cs typeface="Calibri"/>
              </a:rPr>
              <a:t>Detecta</a:t>
            </a:r>
            <a:r>
              <a:rPr sz="1800" spc="-15" dirty="0">
                <a:latin typeface="Calibri"/>
                <a:cs typeface="Calibri"/>
              </a:rPr>
              <a:t> </a:t>
            </a:r>
            <a:r>
              <a:rPr sz="1800" spc="-8" dirty="0">
                <a:latin typeface="Calibri"/>
                <a:cs typeface="Calibri"/>
              </a:rPr>
              <a:t>errores</a:t>
            </a:r>
            <a:r>
              <a:rPr sz="1800" spc="-11" dirty="0">
                <a:latin typeface="Calibri"/>
                <a:cs typeface="Calibri"/>
              </a:rPr>
              <a:t> </a:t>
            </a:r>
            <a:r>
              <a:rPr sz="1800" spc="-4" dirty="0">
                <a:latin typeface="Calibri"/>
                <a:cs typeface="Calibri"/>
              </a:rPr>
              <a:t>de</a:t>
            </a:r>
            <a:r>
              <a:rPr sz="1800" spc="4" dirty="0">
                <a:latin typeface="Calibri"/>
                <a:cs typeface="Calibri"/>
              </a:rPr>
              <a:t> </a:t>
            </a:r>
            <a:r>
              <a:rPr sz="1800" spc="-11" dirty="0">
                <a:latin typeface="Calibri"/>
                <a:cs typeface="Calibri"/>
              </a:rPr>
              <a:t>sintaxis </a:t>
            </a:r>
            <a:r>
              <a:rPr sz="1800" dirty="0">
                <a:latin typeface="Calibri"/>
                <a:cs typeface="Calibri"/>
              </a:rPr>
              <a:t>y</a:t>
            </a:r>
            <a:r>
              <a:rPr sz="1800" spc="-4" dirty="0">
                <a:latin typeface="Calibri"/>
                <a:cs typeface="Calibri"/>
              </a:rPr>
              <a:t> </a:t>
            </a:r>
            <a:r>
              <a:rPr sz="1800" spc="-8" dirty="0">
                <a:latin typeface="Calibri"/>
                <a:cs typeface="Calibri"/>
              </a:rPr>
              <a:t>semántica </a:t>
            </a:r>
            <a:r>
              <a:rPr sz="1800" dirty="0">
                <a:latin typeface="Calibri"/>
                <a:cs typeface="Calibri"/>
              </a:rPr>
              <a:t>y </a:t>
            </a:r>
            <a:r>
              <a:rPr sz="1800" spc="-4" dirty="0">
                <a:latin typeface="Calibri"/>
                <a:cs typeface="Calibri"/>
              </a:rPr>
              <a:t>los señala</a:t>
            </a:r>
            <a:r>
              <a:rPr sz="1800" dirty="0">
                <a:latin typeface="Calibri"/>
                <a:cs typeface="Calibri"/>
              </a:rPr>
              <a:t> </a:t>
            </a:r>
            <a:r>
              <a:rPr sz="1800" spc="-8" dirty="0">
                <a:latin typeface="Calibri"/>
                <a:cs typeface="Calibri"/>
              </a:rPr>
              <a:t>con</a:t>
            </a:r>
            <a:r>
              <a:rPr sz="1800" dirty="0">
                <a:latin typeface="Calibri"/>
                <a:cs typeface="Calibri"/>
              </a:rPr>
              <a:t> </a:t>
            </a:r>
            <a:r>
              <a:rPr sz="1800" spc="-4" dirty="0">
                <a:latin typeface="Calibri"/>
                <a:cs typeface="Calibri"/>
              </a:rPr>
              <a:t>mensajes.</a:t>
            </a:r>
            <a:endParaRPr sz="1800">
              <a:latin typeface="Calibri"/>
              <a:cs typeface="Calibri"/>
            </a:endParaRPr>
          </a:p>
          <a:p>
            <a:pPr marL="523875" indent="-171450">
              <a:spcBef>
                <a:spcPts val="153"/>
              </a:spcBef>
              <a:buFont typeface="Arial MT"/>
              <a:buChar char="•"/>
              <a:tabLst>
                <a:tab pos="523875" algn="l"/>
              </a:tabLst>
            </a:pPr>
            <a:r>
              <a:rPr sz="1800" spc="-8" dirty="0">
                <a:latin typeface="Calibri"/>
                <a:cs typeface="Calibri"/>
              </a:rPr>
              <a:t>Proporcionan herramientas</a:t>
            </a:r>
            <a:r>
              <a:rPr sz="1800" spc="-23" dirty="0">
                <a:latin typeface="Calibri"/>
                <a:cs typeface="Calibri"/>
              </a:rPr>
              <a:t> </a:t>
            </a:r>
            <a:r>
              <a:rPr sz="1800" spc="-11" dirty="0">
                <a:latin typeface="Calibri"/>
                <a:cs typeface="Calibri"/>
              </a:rPr>
              <a:t>para </a:t>
            </a:r>
            <a:r>
              <a:rPr sz="1800" spc="-4" dirty="0">
                <a:latin typeface="Calibri"/>
                <a:cs typeface="Calibri"/>
              </a:rPr>
              <a:t>edición de</a:t>
            </a:r>
            <a:r>
              <a:rPr sz="1800" dirty="0">
                <a:latin typeface="Calibri"/>
                <a:cs typeface="Calibri"/>
              </a:rPr>
              <a:t> </a:t>
            </a:r>
            <a:r>
              <a:rPr sz="1800" spc="-8" dirty="0">
                <a:latin typeface="Calibri"/>
                <a:cs typeface="Calibri"/>
              </a:rPr>
              <a:t>código</a:t>
            </a:r>
            <a:r>
              <a:rPr sz="1800" spc="-19" dirty="0">
                <a:latin typeface="Calibri"/>
                <a:cs typeface="Calibri"/>
              </a:rPr>
              <a:t> </a:t>
            </a:r>
            <a:r>
              <a:rPr sz="1800" spc="-8" dirty="0">
                <a:latin typeface="Calibri"/>
                <a:cs typeface="Calibri"/>
              </a:rPr>
              <a:t>fuente.</a:t>
            </a:r>
            <a:endParaRPr sz="1800">
              <a:latin typeface="Calibri"/>
              <a:cs typeface="Calibri"/>
            </a:endParaRPr>
          </a:p>
          <a:p>
            <a:pPr marL="9525">
              <a:spcBef>
                <a:spcPts val="484"/>
              </a:spcBef>
            </a:pPr>
            <a:r>
              <a:rPr sz="2100" spc="-11" dirty="0">
                <a:latin typeface="Calibri"/>
                <a:cs typeface="Calibri"/>
              </a:rPr>
              <a:t>Librería</a:t>
            </a:r>
            <a:r>
              <a:rPr sz="2100" spc="-8" dirty="0">
                <a:latin typeface="Calibri"/>
                <a:cs typeface="Calibri"/>
              </a:rPr>
              <a:t> </a:t>
            </a:r>
            <a:r>
              <a:rPr sz="2100" spc="-11" dirty="0">
                <a:latin typeface="Calibri"/>
                <a:cs typeface="Calibri"/>
              </a:rPr>
              <a:t>estándar</a:t>
            </a:r>
            <a:endParaRPr sz="2100">
              <a:latin typeface="Calibri"/>
              <a:cs typeface="Calibri"/>
            </a:endParaRPr>
          </a:p>
          <a:p>
            <a:pPr marL="523875" indent="-171450">
              <a:spcBef>
                <a:spcPts val="172"/>
              </a:spcBef>
              <a:buFont typeface="Arial MT"/>
              <a:buChar char="•"/>
              <a:tabLst>
                <a:tab pos="523875" algn="l"/>
              </a:tabLst>
            </a:pPr>
            <a:r>
              <a:rPr sz="1800" spc="-4" dirty="0">
                <a:latin typeface="Calibri"/>
                <a:cs typeface="Calibri"/>
              </a:rPr>
              <a:t>Funciones</a:t>
            </a:r>
            <a:r>
              <a:rPr sz="1800" spc="-30" dirty="0">
                <a:latin typeface="Calibri"/>
                <a:cs typeface="Calibri"/>
              </a:rPr>
              <a:t> </a:t>
            </a:r>
            <a:r>
              <a:rPr sz="1800" spc="-8" dirty="0">
                <a:latin typeface="Calibri"/>
                <a:cs typeface="Calibri"/>
              </a:rPr>
              <a:t>preprogramadas.</a:t>
            </a:r>
            <a:endParaRPr sz="1800">
              <a:latin typeface="Calibri"/>
              <a:cs typeface="Calibri"/>
            </a:endParaRPr>
          </a:p>
          <a:p>
            <a:pPr marL="9525">
              <a:spcBef>
                <a:spcPts val="484"/>
              </a:spcBef>
            </a:pPr>
            <a:r>
              <a:rPr sz="2100" spc="-11" dirty="0">
                <a:latin typeface="Calibri"/>
                <a:cs typeface="Calibri"/>
              </a:rPr>
              <a:t>Preprocesador</a:t>
            </a:r>
            <a:endParaRPr sz="2100">
              <a:latin typeface="Calibri"/>
              <a:cs typeface="Calibri"/>
            </a:endParaRPr>
          </a:p>
          <a:p>
            <a:pPr marL="523875" indent="-171450">
              <a:spcBef>
                <a:spcPts val="172"/>
              </a:spcBef>
              <a:buFont typeface="Arial MT"/>
              <a:buChar char="•"/>
              <a:tabLst>
                <a:tab pos="523875" algn="l"/>
              </a:tabLst>
            </a:pPr>
            <a:r>
              <a:rPr sz="1800" spc="-8" dirty="0">
                <a:latin typeface="Calibri"/>
                <a:cs typeface="Calibri"/>
              </a:rPr>
              <a:t>Ofrece</a:t>
            </a:r>
            <a:r>
              <a:rPr sz="1800" dirty="0">
                <a:latin typeface="Calibri"/>
                <a:cs typeface="Calibri"/>
              </a:rPr>
              <a:t> </a:t>
            </a:r>
            <a:r>
              <a:rPr sz="1800" spc="-8" dirty="0">
                <a:latin typeface="Calibri"/>
                <a:cs typeface="Calibri"/>
              </a:rPr>
              <a:t>directivas</a:t>
            </a:r>
            <a:r>
              <a:rPr sz="1800" spc="-4" dirty="0">
                <a:latin typeface="Calibri"/>
                <a:cs typeface="Calibri"/>
              </a:rPr>
              <a:t> señaladas</a:t>
            </a:r>
            <a:r>
              <a:rPr sz="1800" spc="-15" dirty="0">
                <a:latin typeface="Calibri"/>
                <a:cs typeface="Calibri"/>
              </a:rPr>
              <a:t> </a:t>
            </a:r>
            <a:r>
              <a:rPr sz="1800" spc="-4" dirty="0">
                <a:latin typeface="Calibri"/>
                <a:cs typeface="Calibri"/>
              </a:rPr>
              <a:t>por</a:t>
            </a:r>
            <a:r>
              <a:rPr sz="1800" spc="4" dirty="0">
                <a:latin typeface="Calibri"/>
                <a:cs typeface="Calibri"/>
              </a:rPr>
              <a:t> </a:t>
            </a:r>
            <a:r>
              <a:rPr sz="1800" dirty="0">
                <a:latin typeface="Calibri"/>
                <a:cs typeface="Calibri"/>
              </a:rPr>
              <a:t>la</a:t>
            </a:r>
            <a:r>
              <a:rPr sz="1800" spc="-4" dirty="0">
                <a:latin typeface="Calibri"/>
                <a:cs typeface="Calibri"/>
              </a:rPr>
              <a:t> </a:t>
            </a:r>
            <a:r>
              <a:rPr sz="1800" spc="-8" dirty="0">
                <a:latin typeface="Calibri"/>
                <a:cs typeface="Calibri"/>
              </a:rPr>
              <a:t>etiqueta</a:t>
            </a:r>
            <a:r>
              <a:rPr sz="1800" spc="-15" dirty="0">
                <a:latin typeface="Calibri"/>
                <a:cs typeface="Calibri"/>
              </a:rPr>
              <a:t> </a:t>
            </a:r>
            <a:r>
              <a:rPr sz="1800" dirty="0">
                <a:latin typeface="Calibri"/>
                <a:cs typeface="Calibri"/>
              </a:rPr>
              <a:t>#.</a:t>
            </a:r>
            <a:endParaRPr sz="18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37AA2-1281-5768-5E3B-30EDBA773C48}"/>
              </a:ext>
            </a:extLst>
          </p:cNvPr>
          <p:cNvSpPr>
            <a:spLocks noGrp="1"/>
          </p:cNvSpPr>
          <p:nvPr>
            <p:ph type="title"/>
          </p:nvPr>
        </p:nvSpPr>
        <p:spPr/>
        <p:txBody>
          <a:bodyPr/>
          <a:lstStyle/>
          <a:p>
            <a:r>
              <a:rPr lang="es-ES_tradnl" sz="6600" dirty="0"/>
              <a:t>IDE</a:t>
            </a:r>
          </a:p>
        </p:txBody>
      </p:sp>
      <p:sp>
        <p:nvSpPr>
          <p:cNvPr id="3" name="Marcador de texto 2">
            <a:extLst>
              <a:ext uri="{FF2B5EF4-FFF2-40B4-BE49-F238E27FC236}">
                <a16:creationId xmlns:a16="http://schemas.microsoft.com/office/drawing/2014/main" id="{E5A4DA38-95B0-DA60-4623-66AAF1AADC59}"/>
              </a:ext>
            </a:extLst>
          </p:cNvPr>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551843899"/>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2095</TotalTime>
  <Words>2034</Words>
  <Application>Microsoft Macintosh PowerPoint</Application>
  <PresentationFormat>Presentación en pantalla (16:9)</PresentationFormat>
  <Paragraphs>360</Paragraphs>
  <Slides>47</Slides>
  <Notes>5</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47</vt:i4>
      </vt:variant>
    </vt:vector>
  </HeadingPairs>
  <TitlesOfParts>
    <vt:vector size="62" baseType="lpstr">
      <vt:lpstr>Cambria Math</vt:lpstr>
      <vt:lpstr>Calibri</vt:lpstr>
      <vt:lpstr>Arial MT</vt:lpstr>
      <vt:lpstr>Lato Extended</vt:lpstr>
      <vt:lpstr>Nunito Light</vt:lpstr>
      <vt:lpstr>Times New Roman</vt:lpstr>
      <vt:lpstr>Exo 2</vt:lpstr>
      <vt:lpstr>Courier New</vt:lpstr>
      <vt:lpstr>CenturyGothic</vt:lpstr>
      <vt:lpstr>Arial</vt:lpstr>
      <vt:lpstr>Times</vt:lpstr>
      <vt:lpstr>Roboto Condensed Light</vt:lpstr>
      <vt:lpstr>Calibri Light</vt:lpstr>
      <vt:lpstr>Fira Sans Extra Condensed Medium</vt:lpstr>
      <vt:lpstr>Tech Newsletter XL by Slidesgo</vt:lpstr>
      <vt:lpstr>Pensamiento Computacional Orientado A Objetos</vt:lpstr>
      <vt:lpstr>Plan de evaluación</vt:lpstr>
      <vt:lpstr>CÓMO SE ESTRUCTURA EL CURSO</vt:lpstr>
      <vt:lpstr>CÓMO SE ESTRUCTURA EL CURSO</vt:lpstr>
      <vt:lpstr>1. Programación Estructurada en Lenguajes Compilados</vt:lpstr>
      <vt:lpstr>C++ un Lenguaje de programación compilado</vt:lpstr>
      <vt:lpstr>Características de C++</vt:lpstr>
      <vt:lpstr>Elementos de C/C++</vt:lpstr>
      <vt:lpstr>IDE</vt:lpstr>
      <vt:lpstr>Librerías del sistema  Espacio de trabajo estándar</vt:lpstr>
      <vt:lpstr>La función main()</vt:lpstr>
      <vt:lpstr>Declaración de variables y constantes</vt:lpstr>
      <vt:lpstr>Declaración de variables y constantes</vt:lpstr>
      <vt:lpstr>El proceso de compilación de un programa</vt:lpstr>
      <vt:lpstr>Tipos de Datos</vt:lpstr>
      <vt:lpstr>Tipos de datos</vt:lpstr>
      <vt:lpstr>Almacenamiento de datos enteros</vt:lpstr>
      <vt:lpstr>Tipos de datos fundamentales</vt:lpstr>
      <vt:lpstr>Tipos de datos fundamentales</vt:lpstr>
      <vt:lpstr>Tipos de datos fundamentales</vt:lpstr>
      <vt:lpstr>Tipos de datos fundamentales</vt:lpstr>
      <vt:lpstr>Tipos de datos fundamentales</vt:lpstr>
      <vt:lpstr>Almacenamiento datos flotantes</vt:lpstr>
      <vt:lpstr>Tipos de datos fundamentales</vt:lpstr>
      <vt:lpstr>Constantes y operadores</vt:lpstr>
      <vt:lpstr>Operadores</vt:lpstr>
      <vt:lpstr>Operadores aritméticos</vt:lpstr>
      <vt:lpstr>Operador de asignación</vt:lpstr>
      <vt:lpstr>Operadores incrementales</vt:lpstr>
      <vt:lpstr>Operadores relacionales</vt:lpstr>
      <vt:lpstr>Operadores lógicos</vt:lpstr>
      <vt:lpstr>Operadores entre bits </vt:lpstr>
      <vt:lpstr>Operadores de asignación compuestos </vt:lpstr>
      <vt:lpstr>Expresiones</vt:lpstr>
      <vt:lpstr>Expresiones</vt:lpstr>
      <vt:lpstr>Sentencias o estatutos</vt:lpstr>
      <vt:lpstr>Condicionales</vt:lpstr>
      <vt:lpstr>Condicionales </vt:lpstr>
      <vt:lpstr>Condicionales </vt:lpstr>
      <vt:lpstr>Ciclos</vt:lpstr>
      <vt:lpstr>Estatuto while</vt:lpstr>
      <vt:lpstr>Estatuto for</vt:lpstr>
      <vt:lpstr>Estatuto do - while</vt:lpstr>
      <vt:lpstr>Ejercicios</vt:lpstr>
      <vt:lpstr>Ejercicios </vt:lpstr>
      <vt:lpstr>Ejercicios </vt:lpstr>
      <vt:lpstr>Ejercicios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Pensamiento Computacional Orientado A Objetos</dc:title>
  <cp:lastModifiedBy>Diego David Avalos De la Torre</cp:lastModifiedBy>
  <cp:revision>14</cp:revision>
  <dcterms:modified xsi:type="dcterms:W3CDTF">2022-11-05T00:12:04Z</dcterms:modified>
</cp:coreProperties>
</file>